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317" r:id="rId3"/>
    <p:sldId id="706" r:id="rId4"/>
    <p:sldId id="655" r:id="rId5"/>
    <p:sldId id="705" r:id="rId6"/>
    <p:sldId id="704" r:id="rId7"/>
    <p:sldId id="670" r:id="rId8"/>
    <p:sldId id="707" r:id="rId9"/>
    <p:sldId id="700" r:id="rId10"/>
    <p:sldId id="701" r:id="rId11"/>
    <p:sldId id="702" r:id="rId12"/>
    <p:sldId id="708" r:id="rId13"/>
    <p:sldId id="658" r:id="rId14"/>
    <p:sldId id="659" r:id="rId15"/>
    <p:sldId id="316" r:id="rId16"/>
    <p:sldId id="300" r:id="rId17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99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Estilo Claro 1 - Ênfase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B4B98B0-60AC-42C2-AFA5-B58CD77FA1E5}" styleName="Estilo Claro 1 - Ênfas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1EBBBCC-DAD2-459C-BE2E-F6DE35CF9A28}" styleName="Estilo Escuro 2 - Ênfase 3/Ênfase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186" autoAdjust="0"/>
    <p:restoredTop sz="94660"/>
  </p:normalViewPr>
  <p:slideViewPr>
    <p:cSldViewPr snapToGrid="0">
      <p:cViewPr varScale="1">
        <p:scale>
          <a:sx n="54" d="100"/>
          <a:sy n="54" d="100"/>
        </p:scale>
        <p:origin x="75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312AC0-D316-476E-BA4D-FAB83A3A59D5}" type="datetimeFigureOut">
              <a:rPr lang="pt-BR" smtClean="0"/>
              <a:t>18/08/2022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2FC4F5-51CE-4014-B7F9-F1ED5940DF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33993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Espaço Reservado para Imagem de Slide 1">
            <a:extLst>
              <a:ext uri="{FF2B5EF4-FFF2-40B4-BE49-F238E27FC236}">
                <a16:creationId xmlns:a16="http://schemas.microsoft.com/office/drawing/2014/main" id="{67B4DF44-B1EC-4396-A8B8-1B2FC3A8056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0659" name="Espaço Reservado para Anotações 2">
            <a:extLst>
              <a:ext uri="{FF2B5EF4-FFF2-40B4-BE49-F238E27FC236}">
                <a16:creationId xmlns:a16="http://schemas.microsoft.com/office/drawing/2014/main" id="{F23BA478-23AC-41C1-9039-CA43769654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pt-BR" altLang="pt-BR"/>
          </a:p>
        </p:txBody>
      </p:sp>
      <p:sp>
        <p:nvSpPr>
          <p:cNvPr id="70660" name="Espaço Reservado para Número de Slide 3">
            <a:extLst>
              <a:ext uri="{FF2B5EF4-FFF2-40B4-BE49-F238E27FC236}">
                <a16:creationId xmlns:a16="http://schemas.microsoft.com/office/drawing/2014/main" id="{3122309B-3CD7-49D0-9116-D000B52F9FB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F15F8657-6863-4453-8A53-7F95ED525AFD}" type="slidenum">
              <a:rPr lang="pt-BR" altLang="pt-BR" smtClean="0"/>
              <a:pPr/>
              <a:t>3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87291914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Espaço Reservado para Imagem de Slide 1">
            <a:extLst>
              <a:ext uri="{FF2B5EF4-FFF2-40B4-BE49-F238E27FC236}">
                <a16:creationId xmlns:a16="http://schemas.microsoft.com/office/drawing/2014/main" id="{67B4DF44-B1EC-4396-A8B8-1B2FC3A8056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0659" name="Espaço Reservado para Anotações 2">
            <a:extLst>
              <a:ext uri="{FF2B5EF4-FFF2-40B4-BE49-F238E27FC236}">
                <a16:creationId xmlns:a16="http://schemas.microsoft.com/office/drawing/2014/main" id="{F23BA478-23AC-41C1-9039-CA43769654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pt-BR" altLang="pt-BR"/>
          </a:p>
        </p:txBody>
      </p:sp>
      <p:sp>
        <p:nvSpPr>
          <p:cNvPr id="70660" name="Espaço Reservado para Número de Slide 3">
            <a:extLst>
              <a:ext uri="{FF2B5EF4-FFF2-40B4-BE49-F238E27FC236}">
                <a16:creationId xmlns:a16="http://schemas.microsoft.com/office/drawing/2014/main" id="{3122309B-3CD7-49D0-9116-D000B52F9FB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F15F8657-6863-4453-8A53-7F95ED525AFD}" type="slidenum">
              <a:rPr lang="pt-BR" altLang="pt-BR" smtClean="0"/>
              <a:pPr/>
              <a:t>12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0593368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Espaço Reservado para Imagem de Slide 1">
            <a:extLst>
              <a:ext uri="{FF2B5EF4-FFF2-40B4-BE49-F238E27FC236}">
                <a16:creationId xmlns:a16="http://schemas.microsoft.com/office/drawing/2014/main" id="{D1B70266-CB02-4377-8A8C-3CFBE079C05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Espaço Reservado para Anotações 2">
            <a:extLst>
              <a:ext uri="{FF2B5EF4-FFF2-40B4-BE49-F238E27FC236}">
                <a16:creationId xmlns:a16="http://schemas.microsoft.com/office/drawing/2014/main" id="{9295A45A-5808-4865-9156-C42A7EBA61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pt-BR" altLang="pt-BR"/>
          </a:p>
        </p:txBody>
      </p:sp>
      <p:sp>
        <p:nvSpPr>
          <p:cNvPr id="12292" name="Espaço Reservado para Número de Slide 3">
            <a:extLst>
              <a:ext uri="{FF2B5EF4-FFF2-40B4-BE49-F238E27FC236}">
                <a16:creationId xmlns:a16="http://schemas.microsoft.com/office/drawing/2014/main" id="{4FC33C24-C3B3-459B-A967-571086CF396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25C0AB11-FB1B-4CE1-AAD8-53B43E6F6A01}" type="slidenum">
              <a:rPr lang="pt-BR" altLang="pt-BR" smtClean="0"/>
              <a:pPr/>
              <a:t>13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5043908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Espaço Reservado para Imagem de Slide 1">
            <a:extLst>
              <a:ext uri="{FF2B5EF4-FFF2-40B4-BE49-F238E27FC236}">
                <a16:creationId xmlns:a16="http://schemas.microsoft.com/office/drawing/2014/main" id="{73793B18-275E-4F71-998D-077DD76C6A2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Espaço Reservado para Anotações 2">
            <a:extLst>
              <a:ext uri="{FF2B5EF4-FFF2-40B4-BE49-F238E27FC236}">
                <a16:creationId xmlns:a16="http://schemas.microsoft.com/office/drawing/2014/main" id="{B34C16F8-2C14-469F-B488-2D159D1225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pt-BR" altLang="pt-BR"/>
          </a:p>
        </p:txBody>
      </p:sp>
      <p:sp>
        <p:nvSpPr>
          <p:cNvPr id="14340" name="Espaço Reservado para Número de Slide 3">
            <a:extLst>
              <a:ext uri="{FF2B5EF4-FFF2-40B4-BE49-F238E27FC236}">
                <a16:creationId xmlns:a16="http://schemas.microsoft.com/office/drawing/2014/main" id="{17DD0A0F-1B2F-4395-9201-879BC90057C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A839EE99-2884-4F01-9C20-F122237D49C0}" type="slidenum">
              <a:rPr lang="pt-BR" altLang="pt-BR" smtClean="0"/>
              <a:pPr/>
              <a:t>14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0283705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ço Reservado para Imagem de Slide 1">
            <a:extLst>
              <a:ext uri="{FF2B5EF4-FFF2-40B4-BE49-F238E27FC236}">
                <a16:creationId xmlns:a16="http://schemas.microsoft.com/office/drawing/2014/main" id="{7C2DC0E1-FDB6-4E50-A295-90E1EE2E5F6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Espaço Reservado para Anotações 2">
            <a:extLst>
              <a:ext uri="{FF2B5EF4-FFF2-40B4-BE49-F238E27FC236}">
                <a16:creationId xmlns:a16="http://schemas.microsoft.com/office/drawing/2014/main" id="{B329CB8F-239E-4B94-9D7D-E11EA832CA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pt-BR" altLang="pt-BR"/>
          </a:p>
        </p:txBody>
      </p:sp>
      <p:sp>
        <p:nvSpPr>
          <p:cNvPr id="6148" name="Espaço Reservado para Número de Slide 3">
            <a:extLst>
              <a:ext uri="{FF2B5EF4-FFF2-40B4-BE49-F238E27FC236}">
                <a16:creationId xmlns:a16="http://schemas.microsoft.com/office/drawing/2014/main" id="{CC8AAF31-1F92-41CB-A0E2-90F617D645C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DD352FBF-F12D-4049-BBC3-A83D7898C311}" type="slidenum">
              <a:rPr lang="pt-BR" altLang="pt-BR" smtClean="0"/>
              <a:pPr/>
              <a:t>4</a:t>
            </a:fld>
            <a:endParaRPr lang="pt-BR" alt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ço Reservado para Imagem de Slide 1">
            <a:extLst>
              <a:ext uri="{FF2B5EF4-FFF2-40B4-BE49-F238E27FC236}">
                <a16:creationId xmlns:a16="http://schemas.microsoft.com/office/drawing/2014/main" id="{7C2DC0E1-FDB6-4E50-A295-90E1EE2E5F6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Espaço Reservado para Anotações 2">
            <a:extLst>
              <a:ext uri="{FF2B5EF4-FFF2-40B4-BE49-F238E27FC236}">
                <a16:creationId xmlns:a16="http://schemas.microsoft.com/office/drawing/2014/main" id="{B329CB8F-239E-4B94-9D7D-E11EA832CA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pt-BR" altLang="pt-BR"/>
          </a:p>
        </p:txBody>
      </p:sp>
      <p:sp>
        <p:nvSpPr>
          <p:cNvPr id="6148" name="Espaço Reservado para Número de Slide 3">
            <a:extLst>
              <a:ext uri="{FF2B5EF4-FFF2-40B4-BE49-F238E27FC236}">
                <a16:creationId xmlns:a16="http://schemas.microsoft.com/office/drawing/2014/main" id="{CC8AAF31-1F92-41CB-A0E2-90F617D645C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DD352FBF-F12D-4049-BBC3-A83D7898C311}" type="slidenum">
              <a:rPr lang="pt-BR" altLang="pt-BR" smtClean="0"/>
              <a:pPr/>
              <a:t>5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4561392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Espaço Reservado para Imagem de Slide 1">
            <a:extLst>
              <a:ext uri="{FF2B5EF4-FFF2-40B4-BE49-F238E27FC236}">
                <a16:creationId xmlns:a16="http://schemas.microsoft.com/office/drawing/2014/main" id="{99682F6D-4B5A-48CB-B1D6-36573C5950A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Espaço Reservado para Anotações 2">
            <a:extLst>
              <a:ext uri="{FF2B5EF4-FFF2-40B4-BE49-F238E27FC236}">
                <a16:creationId xmlns:a16="http://schemas.microsoft.com/office/drawing/2014/main" id="{4DC031BE-C8E3-43F9-B58D-B1D7537027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pt-BR" altLang="pt-BR"/>
          </a:p>
        </p:txBody>
      </p:sp>
      <p:sp>
        <p:nvSpPr>
          <p:cNvPr id="10244" name="Espaço Reservado para Número de Slide 3">
            <a:extLst>
              <a:ext uri="{FF2B5EF4-FFF2-40B4-BE49-F238E27FC236}">
                <a16:creationId xmlns:a16="http://schemas.microsoft.com/office/drawing/2014/main" id="{CB6CB5F3-D71F-48EC-91D6-7B9A25457D3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D1E3908F-4384-4BC8-AD3B-60DEBE4DAD82}" type="slidenum">
              <a:rPr lang="pt-BR" altLang="pt-BR" smtClean="0"/>
              <a:pPr/>
              <a:t>6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5668013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Espaço Reservado para Imagem de Slide 1">
            <a:extLst>
              <a:ext uri="{FF2B5EF4-FFF2-40B4-BE49-F238E27FC236}">
                <a16:creationId xmlns:a16="http://schemas.microsoft.com/office/drawing/2014/main" id="{BA30C882-F195-401B-B965-9BBC46D09F1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Espaço Reservado para Anotações 2">
            <a:extLst>
              <a:ext uri="{FF2B5EF4-FFF2-40B4-BE49-F238E27FC236}">
                <a16:creationId xmlns:a16="http://schemas.microsoft.com/office/drawing/2014/main" id="{53F17074-D1DC-4D5C-BE0D-378A1E3B92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pt-BR" altLang="pt-BR"/>
          </a:p>
        </p:txBody>
      </p:sp>
      <p:sp>
        <p:nvSpPr>
          <p:cNvPr id="8196" name="Espaço Reservado para Número de Slide 3">
            <a:extLst>
              <a:ext uri="{FF2B5EF4-FFF2-40B4-BE49-F238E27FC236}">
                <a16:creationId xmlns:a16="http://schemas.microsoft.com/office/drawing/2014/main" id="{96905E85-915E-4D24-B500-82BED21701D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118BE36C-4AAD-49FA-A31D-191E4089678D}" type="slidenum">
              <a:rPr lang="pt-BR" altLang="pt-BR" smtClean="0"/>
              <a:pPr/>
              <a:t>7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2699227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Espaço Reservado para Imagem de Slide 1">
            <a:extLst>
              <a:ext uri="{FF2B5EF4-FFF2-40B4-BE49-F238E27FC236}">
                <a16:creationId xmlns:a16="http://schemas.microsoft.com/office/drawing/2014/main" id="{67B4DF44-B1EC-4396-A8B8-1B2FC3A8056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0659" name="Espaço Reservado para Anotações 2">
            <a:extLst>
              <a:ext uri="{FF2B5EF4-FFF2-40B4-BE49-F238E27FC236}">
                <a16:creationId xmlns:a16="http://schemas.microsoft.com/office/drawing/2014/main" id="{F23BA478-23AC-41C1-9039-CA43769654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pt-BR" altLang="pt-BR"/>
          </a:p>
        </p:txBody>
      </p:sp>
      <p:sp>
        <p:nvSpPr>
          <p:cNvPr id="70660" name="Espaço Reservado para Número de Slide 3">
            <a:extLst>
              <a:ext uri="{FF2B5EF4-FFF2-40B4-BE49-F238E27FC236}">
                <a16:creationId xmlns:a16="http://schemas.microsoft.com/office/drawing/2014/main" id="{3122309B-3CD7-49D0-9116-D000B52F9FB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F15F8657-6863-4453-8A53-7F95ED525AFD}" type="slidenum">
              <a:rPr lang="pt-BR" altLang="pt-BR" smtClean="0"/>
              <a:pPr/>
              <a:t>8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5584716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1">
            <a:extLst>
              <a:ext uri="{FF2B5EF4-FFF2-40B4-BE49-F238E27FC236}">
                <a16:creationId xmlns:a16="http://schemas.microsoft.com/office/drawing/2014/main" id="{B309F318-1694-4C26-9DCB-833C435E1B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-8310563"/>
            <a:ext cx="1588" cy="18176876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5052" tIns="47526" rIns="95052" bIns="47526" anchor="ctr"/>
          <a:lstStyle/>
          <a:p>
            <a:endParaRPr lang="pt-BR" altLang="pt-BR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90D0C3DB-71D4-447D-A50B-11905AF81EAC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709613" y="4860925"/>
            <a:ext cx="5665787" cy="46021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6567710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1">
            <a:extLst>
              <a:ext uri="{FF2B5EF4-FFF2-40B4-BE49-F238E27FC236}">
                <a16:creationId xmlns:a16="http://schemas.microsoft.com/office/drawing/2014/main" id="{B309F318-1694-4C26-9DCB-833C435E1B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-8310563"/>
            <a:ext cx="1588" cy="18176876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5052" tIns="47526" rIns="95052" bIns="47526" anchor="ctr"/>
          <a:lstStyle/>
          <a:p>
            <a:endParaRPr lang="pt-BR" altLang="pt-BR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90D0C3DB-71D4-447D-A50B-11905AF81EAC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709613" y="4860925"/>
            <a:ext cx="5665787" cy="46021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7554368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1">
            <a:extLst>
              <a:ext uri="{FF2B5EF4-FFF2-40B4-BE49-F238E27FC236}">
                <a16:creationId xmlns:a16="http://schemas.microsoft.com/office/drawing/2014/main" id="{B309F318-1694-4C26-9DCB-833C435E1B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-8310563"/>
            <a:ext cx="1588" cy="18176876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5052" tIns="47526" rIns="95052" bIns="47526" anchor="ctr"/>
          <a:lstStyle/>
          <a:p>
            <a:endParaRPr lang="pt-BR" altLang="pt-BR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90D0C3DB-71D4-447D-A50B-11905AF81EAC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709613" y="4860925"/>
            <a:ext cx="5665787" cy="46021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0648140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85BF7-AC32-45D4-8B9D-A053A4CD23E5}" type="datetimeFigureOut">
              <a:rPr lang="pt-BR" smtClean="0"/>
              <a:t>18/08/2022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3445A-2EA9-4384-9229-D228F614A9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46568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85BF7-AC32-45D4-8B9D-A053A4CD23E5}" type="datetimeFigureOut">
              <a:rPr lang="pt-BR" smtClean="0"/>
              <a:t>18/08/2022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3445A-2EA9-4384-9229-D228F614A9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8239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85BF7-AC32-45D4-8B9D-A053A4CD23E5}" type="datetimeFigureOut">
              <a:rPr lang="pt-BR" smtClean="0"/>
              <a:t>18/08/2022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3445A-2EA9-4384-9229-D228F614A9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5183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85BF7-AC32-45D4-8B9D-A053A4CD23E5}" type="datetimeFigureOut">
              <a:rPr lang="pt-BR" smtClean="0"/>
              <a:t>18/08/2022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3445A-2EA9-4384-9229-D228F614A9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61641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85BF7-AC32-45D4-8B9D-A053A4CD23E5}" type="datetimeFigureOut">
              <a:rPr lang="pt-BR" smtClean="0"/>
              <a:t>18/08/2022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3445A-2EA9-4384-9229-D228F614A9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80696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85BF7-AC32-45D4-8B9D-A053A4CD23E5}" type="datetimeFigureOut">
              <a:rPr lang="pt-BR" smtClean="0"/>
              <a:t>18/08/2022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3445A-2EA9-4384-9229-D228F614A9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35157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85BF7-AC32-45D4-8B9D-A053A4CD23E5}" type="datetimeFigureOut">
              <a:rPr lang="pt-BR" smtClean="0"/>
              <a:t>18/08/2022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3445A-2EA9-4384-9229-D228F614A9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59753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85BF7-AC32-45D4-8B9D-A053A4CD23E5}" type="datetimeFigureOut">
              <a:rPr lang="pt-BR" smtClean="0"/>
              <a:t>18/08/2022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3445A-2EA9-4384-9229-D228F614A9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86785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85BF7-AC32-45D4-8B9D-A053A4CD23E5}" type="datetimeFigureOut">
              <a:rPr lang="pt-BR" smtClean="0"/>
              <a:t>18/08/2022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3445A-2EA9-4384-9229-D228F614A9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60818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85BF7-AC32-45D4-8B9D-A053A4CD23E5}" type="datetimeFigureOut">
              <a:rPr lang="pt-BR" smtClean="0"/>
              <a:t>18/08/2022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3445A-2EA9-4384-9229-D228F614A9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59211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85BF7-AC32-45D4-8B9D-A053A4CD23E5}" type="datetimeFigureOut">
              <a:rPr lang="pt-BR" smtClean="0"/>
              <a:t>18/08/2022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3445A-2EA9-4384-9229-D228F614A9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11424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585BF7-AC32-45D4-8B9D-A053A4CD23E5}" type="datetimeFigureOut">
              <a:rPr lang="pt-BR" smtClean="0"/>
              <a:t>18/08/2022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13445A-2EA9-4384-9229-D228F614A9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33180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341854" y="1958975"/>
            <a:ext cx="6998348" cy="1470025"/>
          </a:xfrm>
        </p:spPr>
        <p:txBody>
          <a:bodyPr>
            <a:normAutofit fontScale="90000"/>
          </a:bodyPr>
          <a:lstStyle/>
          <a:p>
            <a:r>
              <a:rPr lang="pt-BR" sz="5000" b="1" dirty="0">
                <a:latin typeface="Candara" panose="020E0502030303020204" pitchFamily="34" charset="0"/>
              </a:rPr>
              <a:t>MODALIDADES E PROCEDIMENTOS NA NOVA LEI DE LICITAÇÕES</a:t>
            </a:r>
            <a:br>
              <a:rPr lang="pt-BR" sz="4133" b="1" dirty="0"/>
            </a:br>
            <a:endParaRPr lang="pt-BR" sz="2933" b="1" dirty="0">
              <a:solidFill>
                <a:schemeClr val="tx2"/>
              </a:solidFill>
            </a:endParaRPr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341854" y="4052984"/>
            <a:ext cx="6028782" cy="2489853"/>
          </a:xfrm>
        </p:spPr>
        <p:txBody>
          <a:bodyPr>
            <a:normAutofit fontScale="47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t-BR" sz="6667" b="1" dirty="0">
                <a:solidFill>
                  <a:srgbClr val="0070C0"/>
                </a:solidFill>
                <a:latin typeface="Candara" panose="020E0502030303020204" pitchFamily="34" charset="0"/>
              </a:rPr>
              <a:t>VICTOR AMORIM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t-BR" sz="3200" b="1" dirty="0">
                <a:latin typeface="Candara" panose="020E0502030303020204" pitchFamily="34" charset="0"/>
              </a:rPr>
              <a:t>Doutorando em Direito do Estado (UnB)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t-BR" sz="3200" b="1" dirty="0">
                <a:latin typeface="Candara" panose="020E0502030303020204" pitchFamily="34" charset="0"/>
              </a:rPr>
              <a:t>Mestre em Direito Constitucional (IDP)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t-BR" sz="3200" b="1" dirty="0">
                <a:latin typeface="Candara" panose="020E0502030303020204" pitchFamily="34" charset="0"/>
              </a:rPr>
              <a:t>Membro do Comitê Gestor da Rede Nacional de Contratações Públicas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t-BR" sz="3200" b="1" dirty="0">
                <a:latin typeface="Candara" panose="020E0502030303020204" pitchFamily="34" charset="0"/>
              </a:rPr>
              <a:t>Coordenador do Observatório da Nova Lei de Licitações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t-BR" sz="3200" b="1" dirty="0">
                <a:latin typeface="Candara" panose="020E0502030303020204" pitchFamily="34" charset="0"/>
              </a:rPr>
              <a:t>Professor de pós-graduação do IDP e ILB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t-BR" sz="3200" b="1" dirty="0">
                <a:latin typeface="Candara" panose="020E0502030303020204" pitchFamily="34" charset="0"/>
              </a:rPr>
              <a:t>Advogado e Consultor Jurídico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pt-BR" sz="3100" b="1" i="1" dirty="0">
              <a:latin typeface="Candara" panose="020E0502030303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t-BR" sz="4000" b="1" dirty="0">
                <a:solidFill>
                  <a:srgbClr val="002060"/>
                </a:solidFill>
                <a:latin typeface="Candara" panose="020E0502030303020204" pitchFamily="34" charset="0"/>
              </a:rPr>
              <a:t>www.victoramorim.com</a:t>
            </a:r>
          </a:p>
          <a:p>
            <a:endParaRPr lang="pt-BR" sz="3333" b="1" dirty="0"/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75FD43F7-999F-4FC3-A4B6-4F0B9DABE1AF}"/>
              </a:ext>
            </a:extLst>
          </p:cNvPr>
          <p:cNvSpPr txBox="1"/>
          <p:nvPr/>
        </p:nvSpPr>
        <p:spPr>
          <a:xfrm>
            <a:off x="9189158" y="5890807"/>
            <a:ext cx="27854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latin typeface="Candara" panose="020E0502030303020204" pitchFamily="34" charset="0"/>
              </a:rPr>
              <a:t>@prof.victor.amorim</a:t>
            </a: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5DD4E83D-CEFD-4D78-9A0E-A04A771E8F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35756" y="5918853"/>
            <a:ext cx="382898" cy="401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28389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>
            <a:extLst>
              <a:ext uri="{FF2B5EF4-FFF2-40B4-BE49-F238E27FC236}">
                <a16:creationId xmlns:a16="http://schemas.microsoft.com/office/drawing/2014/main" id="{7F745B39-EB23-4EC5-B6DB-E76CBDD15D54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387926" y="882017"/>
            <a:ext cx="11416147" cy="6335713"/>
          </a:xfrm>
        </p:spPr>
        <p:txBody>
          <a:bodyPr anchor="t">
            <a:normAutofit/>
          </a:bodyPr>
          <a:lstStyle/>
          <a:p>
            <a:pPr marL="342891" indent="-342891" algn="ctr">
              <a:spcBef>
                <a:spcPts val="0"/>
              </a:spcBef>
              <a:tabLst>
                <a:tab pos="342891" algn="l"/>
                <a:tab pos="447663" algn="l"/>
                <a:tab pos="896916" algn="l"/>
                <a:tab pos="1346166" algn="l"/>
                <a:tab pos="1795418" algn="l"/>
                <a:tab pos="2244669" algn="l"/>
                <a:tab pos="2693921" algn="l"/>
                <a:tab pos="3143172" algn="l"/>
                <a:tab pos="3592424" algn="l"/>
                <a:tab pos="4041674" algn="l"/>
                <a:tab pos="4490926" algn="l"/>
                <a:tab pos="4940176" algn="l"/>
                <a:tab pos="5389428" algn="l"/>
                <a:tab pos="5838679" algn="l"/>
                <a:tab pos="6287931" algn="l"/>
                <a:tab pos="6737182" algn="l"/>
                <a:tab pos="7186434" algn="l"/>
                <a:tab pos="7635684" algn="l"/>
                <a:tab pos="8084937" algn="l"/>
                <a:tab pos="8534187" algn="l"/>
                <a:tab pos="8983438" algn="l"/>
              </a:tabLst>
            </a:pPr>
            <a:r>
              <a:rPr lang="en-GB" altLang="pt-BR" sz="3500" b="1" dirty="0">
                <a:latin typeface="Candara" panose="020E0502030303020204" pitchFamily="34" charset="0"/>
              </a:rPr>
              <a:t>MODOS DE DISPUTA</a:t>
            </a:r>
          </a:p>
          <a:p>
            <a:pPr algn="just">
              <a:spcBef>
                <a:spcPts val="0"/>
              </a:spcBef>
              <a:tabLst>
                <a:tab pos="0" algn="l"/>
                <a:tab pos="447663" algn="l"/>
                <a:tab pos="896916" algn="l"/>
                <a:tab pos="1346166" algn="l"/>
                <a:tab pos="1795418" algn="l"/>
                <a:tab pos="2244669" algn="l"/>
                <a:tab pos="2693921" algn="l"/>
                <a:tab pos="3143172" algn="l"/>
                <a:tab pos="3592424" algn="l"/>
                <a:tab pos="4041674" algn="l"/>
                <a:tab pos="4490926" algn="l"/>
                <a:tab pos="4940176" algn="l"/>
                <a:tab pos="5389428" algn="l"/>
                <a:tab pos="5838679" algn="l"/>
                <a:tab pos="6287931" algn="l"/>
                <a:tab pos="6737182" algn="l"/>
                <a:tab pos="7186434" algn="l"/>
                <a:tab pos="7635684" algn="l"/>
                <a:tab pos="8084937" algn="l"/>
                <a:tab pos="8534187" algn="l"/>
                <a:tab pos="8983438" algn="l"/>
              </a:tabLst>
            </a:pPr>
            <a:endParaRPr lang="pt-BR" sz="1800" dirty="0">
              <a:latin typeface="Candara" panose="020E05020303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tabLst>
                <a:tab pos="0" algn="l"/>
                <a:tab pos="447663" algn="l"/>
                <a:tab pos="896916" algn="l"/>
                <a:tab pos="1346166" algn="l"/>
                <a:tab pos="1795418" algn="l"/>
                <a:tab pos="2244669" algn="l"/>
                <a:tab pos="2693921" algn="l"/>
                <a:tab pos="3143172" algn="l"/>
                <a:tab pos="3592424" algn="l"/>
                <a:tab pos="4041674" algn="l"/>
                <a:tab pos="4490926" algn="l"/>
                <a:tab pos="4940176" algn="l"/>
                <a:tab pos="5389428" algn="l"/>
                <a:tab pos="5838679" algn="l"/>
                <a:tab pos="6287931" algn="l"/>
                <a:tab pos="6737182" algn="l"/>
                <a:tab pos="7186434" algn="l"/>
                <a:tab pos="7635684" algn="l"/>
                <a:tab pos="8084937" algn="l"/>
                <a:tab pos="8534187" algn="l"/>
                <a:tab pos="8983438" algn="l"/>
              </a:tabLst>
            </a:pPr>
            <a:endParaRPr lang="pt-BR" sz="1800" dirty="0">
              <a:latin typeface="Candara" panose="020E05020303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tabLst>
                <a:tab pos="0" algn="l"/>
                <a:tab pos="447663" algn="l"/>
                <a:tab pos="896916" algn="l"/>
                <a:tab pos="1346166" algn="l"/>
                <a:tab pos="1795418" algn="l"/>
                <a:tab pos="2244669" algn="l"/>
                <a:tab pos="2693921" algn="l"/>
                <a:tab pos="3143172" algn="l"/>
                <a:tab pos="3592424" algn="l"/>
                <a:tab pos="4041674" algn="l"/>
                <a:tab pos="4490926" algn="l"/>
                <a:tab pos="4940176" algn="l"/>
                <a:tab pos="5389428" algn="l"/>
                <a:tab pos="5838679" algn="l"/>
                <a:tab pos="6287931" algn="l"/>
                <a:tab pos="6737182" algn="l"/>
                <a:tab pos="7186434" algn="l"/>
                <a:tab pos="7635684" algn="l"/>
                <a:tab pos="8084937" algn="l"/>
                <a:tab pos="8534187" algn="l"/>
                <a:tab pos="8983438" algn="l"/>
              </a:tabLst>
            </a:pPr>
            <a:r>
              <a:rPr lang="pt-BR" sz="2133" dirty="0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Nos termos do art. 56 da Lei nº 14.133/2021, serão admitidos na fase de seleção do fornecedor, os seguintes "modos de disputa" que, a depender do critério de julgamento da proposta, serão adotados </a:t>
            </a:r>
            <a:r>
              <a:rPr lang="pt-BR" sz="2133" b="1" u="sng" dirty="0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forma isolada ou conjunta</a:t>
            </a:r>
            <a:r>
              <a:rPr lang="pt-BR" sz="2133" dirty="0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algn="just">
              <a:spcBef>
                <a:spcPts val="0"/>
              </a:spcBef>
              <a:tabLst>
                <a:tab pos="0" algn="l"/>
                <a:tab pos="447663" algn="l"/>
                <a:tab pos="896916" algn="l"/>
                <a:tab pos="1346166" algn="l"/>
                <a:tab pos="1795418" algn="l"/>
                <a:tab pos="2244669" algn="l"/>
                <a:tab pos="2693921" algn="l"/>
                <a:tab pos="3143172" algn="l"/>
                <a:tab pos="3592424" algn="l"/>
                <a:tab pos="4041674" algn="l"/>
                <a:tab pos="4490926" algn="l"/>
                <a:tab pos="4940176" algn="l"/>
                <a:tab pos="5389428" algn="l"/>
                <a:tab pos="5838679" algn="l"/>
                <a:tab pos="6287931" algn="l"/>
                <a:tab pos="6737182" algn="l"/>
                <a:tab pos="7186434" algn="l"/>
                <a:tab pos="7635684" algn="l"/>
                <a:tab pos="8084937" algn="l"/>
                <a:tab pos="8534187" algn="l"/>
                <a:tab pos="8983438" algn="l"/>
              </a:tabLst>
            </a:pPr>
            <a:endParaRPr lang="en-GB" altLang="pt-BR" sz="2000" dirty="0">
              <a:latin typeface="Averta-Regular" panose="00000500000000000000" pitchFamily="50" charset="0"/>
            </a:endParaRPr>
          </a:p>
          <a:p>
            <a:pPr algn="just">
              <a:spcBef>
                <a:spcPts val="0"/>
              </a:spcBef>
              <a:tabLst>
                <a:tab pos="0" algn="l"/>
                <a:tab pos="447663" algn="l"/>
                <a:tab pos="896916" algn="l"/>
                <a:tab pos="1346166" algn="l"/>
                <a:tab pos="1795418" algn="l"/>
                <a:tab pos="2244669" algn="l"/>
                <a:tab pos="2693921" algn="l"/>
                <a:tab pos="3143172" algn="l"/>
                <a:tab pos="3592424" algn="l"/>
                <a:tab pos="4041674" algn="l"/>
                <a:tab pos="4490926" algn="l"/>
                <a:tab pos="4940176" algn="l"/>
                <a:tab pos="5389428" algn="l"/>
                <a:tab pos="5838679" algn="l"/>
                <a:tab pos="6287931" algn="l"/>
                <a:tab pos="6737182" algn="l"/>
                <a:tab pos="7186434" algn="l"/>
                <a:tab pos="7635684" algn="l"/>
                <a:tab pos="8084937" algn="l"/>
                <a:tab pos="8534187" algn="l"/>
                <a:tab pos="8983438" algn="l"/>
              </a:tabLst>
            </a:pPr>
            <a:endParaRPr lang="en-GB" altLang="pt-BR" sz="2000" dirty="0">
              <a:latin typeface="Averta-Regular" panose="00000500000000000000" pitchFamily="50" charset="0"/>
            </a:endParaRPr>
          </a:p>
          <a:p>
            <a:pPr marL="342891" indent="-342891" algn="just">
              <a:tabLst>
                <a:tab pos="342891" algn="l"/>
                <a:tab pos="447663" algn="l"/>
                <a:tab pos="896916" algn="l"/>
                <a:tab pos="1346166" algn="l"/>
                <a:tab pos="1795418" algn="l"/>
                <a:tab pos="2244669" algn="l"/>
                <a:tab pos="2693921" algn="l"/>
                <a:tab pos="3143172" algn="l"/>
                <a:tab pos="3592424" algn="l"/>
                <a:tab pos="4041674" algn="l"/>
                <a:tab pos="4490926" algn="l"/>
                <a:tab pos="4940176" algn="l"/>
                <a:tab pos="5389428" algn="l"/>
                <a:tab pos="5838679" algn="l"/>
                <a:tab pos="6287931" algn="l"/>
                <a:tab pos="6737182" algn="l"/>
                <a:tab pos="7186434" algn="l"/>
                <a:tab pos="7635684" algn="l"/>
                <a:tab pos="8084937" algn="l"/>
                <a:tab pos="8534187" algn="l"/>
                <a:tab pos="8983438" algn="l"/>
              </a:tabLst>
            </a:pPr>
            <a:endParaRPr lang="en-GB" altLang="pt-BR" sz="1600" b="1" dirty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EA6D401D-72A2-44A7-8975-650EE511EFA8}"/>
              </a:ext>
            </a:extLst>
          </p:cNvPr>
          <p:cNvGraphicFramePr>
            <a:graphicFrameLocks noGrp="1"/>
          </p:cNvGraphicFramePr>
          <p:nvPr/>
        </p:nvGraphicFramePr>
        <p:xfrm>
          <a:off x="1796030" y="3084348"/>
          <a:ext cx="8599940" cy="242388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42660">
                  <a:extLst>
                    <a:ext uri="{9D8B030D-6E8A-4147-A177-3AD203B41FA5}">
                      <a16:colId xmlns:a16="http://schemas.microsoft.com/office/drawing/2014/main" val="1802862335"/>
                    </a:ext>
                  </a:extLst>
                </a:gridCol>
                <a:gridCol w="6657280">
                  <a:extLst>
                    <a:ext uri="{9D8B030D-6E8A-4147-A177-3AD203B41FA5}">
                      <a16:colId xmlns:a16="http://schemas.microsoft.com/office/drawing/2014/main" val="491699593"/>
                    </a:ext>
                  </a:extLst>
                </a:gridCol>
              </a:tblGrid>
              <a:tr h="68999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900">
                          <a:effectLst/>
                        </a:rPr>
                        <a:t>MODO DE DISPUTA</a:t>
                      </a:r>
                      <a:endParaRPr lang="pt-BR" sz="1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85" marR="327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900" dirty="0">
                          <a:effectLst/>
                        </a:rPr>
                        <a:t>DEFINIÇÃO</a:t>
                      </a:r>
                      <a:endParaRPr lang="pt-BR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85" marR="32785" marT="0" marB="0" anchor="ctr"/>
                </a:tc>
                <a:extLst>
                  <a:ext uri="{0D108BD9-81ED-4DB2-BD59-A6C34878D82A}">
                    <a16:rowId xmlns:a16="http://schemas.microsoft.com/office/drawing/2014/main" val="1041270440"/>
                  </a:ext>
                </a:extLst>
              </a:tr>
              <a:tr h="104389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900">
                          <a:effectLst/>
                        </a:rPr>
                        <a:t>ABERTO</a:t>
                      </a:r>
                      <a:endParaRPr lang="pt-BR" sz="1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85" marR="3278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900" dirty="0">
                          <a:effectLst/>
                        </a:rPr>
                        <a:t>“</a:t>
                      </a:r>
                      <a:r>
                        <a:rPr lang="pt-BR" sz="1900" i="1" dirty="0">
                          <a:effectLst/>
                        </a:rPr>
                        <a:t>hipótese em que os licitantes apresentarão suas propostas por meio de lances públicos e sucessivos, crescentes ou decrescentes</a:t>
                      </a:r>
                      <a:r>
                        <a:rPr lang="pt-BR" sz="1900" dirty="0">
                          <a:effectLst/>
                        </a:rPr>
                        <a:t>”</a:t>
                      </a:r>
                      <a:endParaRPr lang="pt-BR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85" marR="32785" marT="0" marB="0" anchor="ctr"/>
                </a:tc>
                <a:extLst>
                  <a:ext uri="{0D108BD9-81ED-4DB2-BD59-A6C34878D82A}">
                    <a16:rowId xmlns:a16="http://schemas.microsoft.com/office/drawing/2014/main" val="633514887"/>
                  </a:ext>
                </a:extLst>
              </a:tr>
              <a:tr h="68999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900">
                          <a:effectLst/>
                        </a:rPr>
                        <a:t>FECHADO</a:t>
                      </a:r>
                      <a:endParaRPr lang="pt-BR" sz="1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85" marR="3278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900" dirty="0">
                          <a:effectLst/>
                        </a:rPr>
                        <a:t>“</a:t>
                      </a:r>
                      <a:r>
                        <a:rPr lang="pt-BR" sz="1900" i="1" dirty="0">
                          <a:effectLst/>
                        </a:rPr>
                        <a:t>hipótese em que as propostas permanecerão em sigilo até a data e hora designadas para sua divulgação</a:t>
                      </a:r>
                      <a:r>
                        <a:rPr lang="pt-BR" sz="1900" dirty="0">
                          <a:effectLst/>
                        </a:rPr>
                        <a:t>”</a:t>
                      </a:r>
                      <a:endParaRPr lang="pt-BR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85" marR="32785" marT="0" marB="0" anchor="ctr"/>
                </a:tc>
                <a:extLst>
                  <a:ext uri="{0D108BD9-81ED-4DB2-BD59-A6C34878D82A}">
                    <a16:rowId xmlns:a16="http://schemas.microsoft.com/office/drawing/2014/main" val="763355521"/>
                  </a:ext>
                </a:extLst>
              </a:tr>
            </a:tbl>
          </a:graphicData>
        </a:graphic>
      </p:graphicFrame>
      <p:sp>
        <p:nvSpPr>
          <p:cNvPr id="5" name="Rectangle 2">
            <a:extLst>
              <a:ext uri="{FF2B5EF4-FFF2-40B4-BE49-F238E27FC236}">
                <a16:creationId xmlns:a16="http://schemas.microsoft.com/office/drawing/2014/main" id="{8A32D7A8-40A1-4ADF-9606-BF06665A52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6176" y="3926960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4069883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>
            <a:extLst>
              <a:ext uri="{FF2B5EF4-FFF2-40B4-BE49-F238E27FC236}">
                <a16:creationId xmlns:a16="http://schemas.microsoft.com/office/drawing/2014/main" id="{7F745B39-EB23-4EC5-B6DB-E76CBDD15D54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387927" y="333377"/>
            <a:ext cx="11416147" cy="6335713"/>
          </a:xfrm>
        </p:spPr>
        <p:txBody>
          <a:bodyPr anchor="t">
            <a:normAutofit/>
          </a:bodyPr>
          <a:lstStyle/>
          <a:p>
            <a:pPr marL="342891" indent="-342891" algn="ctr">
              <a:spcBef>
                <a:spcPts val="0"/>
              </a:spcBef>
              <a:tabLst>
                <a:tab pos="342891" algn="l"/>
                <a:tab pos="447663" algn="l"/>
                <a:tab pos="896916" algn="l"/>
                <a:tab pos="1346166" algn="l"/>
                <a:tab pos="1795418" algn="l"/>
                <a:tab pos="2244669" algn="l"/>
                <a:tab pos="2693921" algn="l"/>
                <a:tab pos="3143172" algn="l"/>
                <a:tab pos="3592424" algn="l"/>
                <a:tab pos="4041674" algn="l"/>
                <a:tab pos="4490926" algn="l"/>
                <a:tab pos="4940176" algn="l"/>
                <a:tab pos="5389428" algn="l"/>
                <a:tab pos="5838679" algn="l"/>
                <a:tab pos="6287931" algn="l"/>
                <a:tab pos="6737182" algn="l"/>
                <a:tab pos="7186434" algn="l"/>
                <a:tab pos="7635684" algn="l"/>
                <a:tab pos="8084937" algn="l"/>
                <a:tab pos="8534187" algn="l"/>
                <a:tab pos="8983438" algn="l"/>
              </a:tabLst>
            </a:pPr>
            <a:r>
              <a:rPr lang="en-GB" altLang="pt-BR" sz="2933" b="1" dirty="0">
                <a:latin typeface="Candara" panose="020E0502030303020204" pitchFamily="34" charset="0"/>
              </a:rPr>
              <a:t>CORRELAÇÃO ENTRE MODOS DE DISPUTA </a:t>
            </a:r>
          </a:p>
          <a:p>
            <a:pPr marL="342891" indent="-342891" algn="ctr">
              <a:spcBef>
                <a:spcPts val="0"/>
              </a:spcBef>
              <a:tabLst>
                <a:tab pos="342891" algn="l"/>
                <a:tab pos="447663" algn="l"/>
                <a:tab pos="896916" algn="l"/>
                <a:tab pos="1346166" algn="l"/>
                <a:tab pos="1795418" algn="l"/>
                <a:tab pos="2244669" algn="l"/>
                <a:tab pos="2693921" algn="l"/>
                <a:tab pos="3143172" algn="l"/>
                <a:tab pos="3592424" algn="l"/>
                <a:tab pos="4041674" algn="l"/>
                <a:tab pos="4490926" algn="l"/>
                <a:tab pos="4940176" algn="l"/>
                <a:tab pos="5389428" algn="l"/>
                <a:tab pos="5838679" algn="l"/>
                <a:tab pos="6287931" algn="l"/>
                <a:tab pos="6737182" algn="l"/>
                <a:tab pos="7186434" algn="l"/>
                <a:tab pos="7635684" algn="l"/>
                <a:tab pos="8084937" algn="l"/>
                <a:tab pos="8534187" algn="l"/>
                <a:tab pos="8983438" algn="l"/>
              </a:tabLst>
            </a:pPr>
            <a:r>
              <a:rPr lang="en-GB" altLang="pt-BR" sz="2933" b="1" dirty="0">
                <a:latin typeface="Candara" panose="020E0502030303020204" pitchFamily="34" charset="0"/>
              </a:rPr>
              <a:t>E CRITÉRIOS DE JULGAMENTO</a:t>
            </a:r>
          </a:p>
          <a:p>
            <a:pPr algn="just">
              <a:spcBef>
                <a:spcPts val="0"/>
              </a:spcBef>
              <a:tabLst>
                <a:tab pos="0" algn="l"/>
                <a:tab pos="447663" algn="l"/>
                <a:tab pos="896916" algn="l"/>
                <a:tab pos="1346166" algn="l"/>
                <a:tab pos="1795418" algn="l"/>
                <a:tab pos="2244669" algn="l"/>
                <a:tab pos="2693921" algn="l"/>
                <a:tab pos="3143172" algn="l"/>
                <a:tab pos="3592424" algn="l"/>
                <a:tab pos="4041674" algn="l"/>
                <a:tab pos="4490926" algn="l"/>
                <a:tab pos="4940176" algn="l"/>
                <a:tab pos="5389428" algn="l"/>
                <a:tab pos="5838679" algn="l"/>
                <a:tab pos="6287931" algn="l"/>
                <a:tab pos="6737182" algn="l"/>
                <a:tab pos="7186434" algn="l"/>
                <a:tab pos="7635684" algn="l"/>
                <a:tab pos="8084937" algn="l"/>
                <a:tab pos="8534187" algn="l"/>
                <a:tab pos="8983438" algn="l"/>
              </a:tabLst>
            </a:pPr>
            <a:endParaRPr lang="pt-BR" sz="18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tabLst>
                <a:tab pos="0" algn="l"/>
                <a:tab pos="447663" algn="l"/>
                <a:tab pos="896916" algn="l"/>
                <a:tab pos="1346166" algn="l"/>
                <a:tab pos="1795418" algn="l"/>
                <a:tab pos="2244669" algn="l"/>
                <a:tab pos="2693921" algn="l"/>
                <a:tab pos="3143172" algn="l"/>
                <a:tab pos="3592424" algn="l"/>
                <a:tab pos="4041674" algn="l"/>
                <a:tab pos="4490926" algn="l"/>
                <a:tab pos="4940176" algn="l"/>
                <a:tab pos="5389428" algn="l"/>
                <a:tab pos="5838679" algn="l"/>
                <a:tab pos="6287931" algn="l"/>
                <a:tab pos="6737182" algn="l"/>
                <a:tab pos="7186434" algn="l"/>
                <a:tab pos="7635684" algn="l"/>
                <a:tab pos="8084937" algn="l"/>
                <a:tab pos="8534187" algn="l"/>
                <a:tab pos="8983438" algn="l"/>
              </a:tabLst>
            </a:pPr>
            <a:endParaRPr lang="pt-BR" sz="18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891" indent="-342891" algn="just">
              <a:tabLst>
                <a:tab pos="342891" algn="l"/>
                <a:tab pos="447663" algn="l"/>
                <a:tab pos="896916" algn="l"/>
                <a:tab pos="1346166" algn="l"/>
                <a:tab pos="1795418" algn="l"/>
                <a:tab pos="2244669" algn="l"/>
                <a:tab pos="2693921" algn="l"/>
                <a:tab pos="3143172" algn="l"/>
                <a:tab pos="3592424" algn="l"/>
                <a:tab pos="4041674" algn="l"/>
                <a:tab pos="4490926" algn="l"/>
                <a:tab pos="4940176" algn="l"/>
                <a:tab pos="5389428" algn="l"/>
                <a:tab pos="5838679" algn="l"/>
                <a:tab pos="6287931" algn="l"/>
                <a:tab pos="6737182" algn="l"/>
                <a:tab pos="7186434" algn="l"/>
                <a:tab pos="7635684" algn="l"/>
                <a:tab pos="8084937" algn="l"/>
                <a:tab pos="8534187" algn="l"/>
                <a:tab pos="8983438" algn="l"/>
              </a:tabLst>
            </a:pPr>
            <a:endParaRPr lang="en-GB" altLang="pt-BR" sz="1600" b="1" dirty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8A32D7A8-40A1-4ADF-9606-BF06665A52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6176" y="3926960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8" name="Tabela 7">
            <a:extLst>
              <a:ext uri="{FF2B5EF4-FFF2-40B4-BE49-F238E27FC236}">
                <a16:creationId xmlns:a16="http://schemas.microsoft.com/office/drawing/2014/main" id="{81174243-AD77-4394-AF06-62FBFED76AD1}"/>
              </a:ext>
            </a:extLst>
          </p:cNvPr>
          <p:cNvGraphicFramePr>
            <a:graphicFrameLocks noGrp="1"/>
          </p:cNvGraphicFramePr>
          <p:nvPr/>
        </p:nvGraphicFramePr>
        <p:xfrm>
          <a:off x="2351584" y="1538883"/>
          <a:ext cx="7800866" cy="47761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88365">
                  <a:extLst>
                    <a:ext uri="{9D8B030D-6E8A-4147-A177-3AD203B41FA5}">
                      <a16:colId xmlns:a16="http://schemas.microsoft.com/office/drawing/2014/main" val="2888479881"/>
                    </a:ext>
                  </a:extLst>
                </a:gridCol>
                <a:gridCol w="4512501">
                  <a:extLst>
                    <a:ext uri="{9D8B030D-6E8A-4147-A177-3AD203B41FA5}">
                      <a16:colId xmlns:a16="http://schemas.microsoft.com/office/drawing/2014/main" val="3051092710"/>
                    </a:ext>
                  </a:extLst>
                </a:gridCol>
              </a:tblGrid>
              <a:tr h="3251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100" dirty="0">
                          <a:effectLst/>
                        </a:rPr>
                        <a:t>MODO DE DISPUTA</a:t>
                      </a:r>
                      <a:endParaRPr lang="pt-BR" sz="2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100" dirty="0">
                          <a:effectLst/>
                        </a:rPr>
                        <a:t>CRTITÉRIOS DE JULGAMENTO</a:t>
                      </a:r>
                      <a:endParaRPr lang="pt-BR" sz="2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val="3078825106"/>
                  </a:ext>
                </a:extLst>
              </a:tr>
              <a:tr h="139941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900" dirty="0">
                          <a:effectLst/>
                        </a:rPr>
                        <a:t>Aberto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(adoção isolada)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900" dirty="0">
                          <a:effectLst/>
                        </a:rPr>
                        <a:t>Menor preço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900" dirty="0">
                          <a:effectLst/>
                        </a:rPr>
                        <a:t>Maior desconto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900" dirty="0">
                          <a:effectLst/>
                        </a:rPr>
                        <a:t>Maior oferta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900" dirty="0">
                          <a:effectLst/>
                        </a:rPr>
                        <a:t>Maior retorno econômico</a:t>
                      </a:r>
                      <a:endParaRPr lang="pt-BR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val="2509897521"/>
                  </a:ext>
                </a:extLst>
              </a:tr>
              <a:tr h="10172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900" dirty="0">
                          <a:effectLst/>
                        </a:rPr>
                        <a:t>Fechado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(adoção isolada)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900">
                          <a:effectLst/>
                        </a:rPr>
                        <a:t>Melhor técnica e preço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900">
                          <a:effectLst/>
                        </a:rPr>
                        <a:t>Melhor técnica ou conteúdo artístico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900">
                          <a:effectLst/>
                        </a:rPr>
                        <a:t>Maior retorno econômico</a:t>
                      </a:r>
                      <a:endParaRPr lang="pt-BR" sz="1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val="4005766522"/>
                  </a:ext>
                </a:extLst>
              </a:tr>
              <a:tr h="10172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900" dirty="0">
                          <a:effectLst/>
                        </a:rPr>
                        <a:t>Aberto-Fechado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(adoção combinada)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900" dirty="0">
                          <a:effectLst/>
                        </a:rPr>
                        <a:t>Menor preço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900" dirty="0">
                          <a:effectLst/>
                        </a:rPr>
                        <a:t>Maior desconto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900" dirty="0">
                          <a:effectLst/>
                        </a:rPr>
                        <a:t>Maior retorno econômico</a:t>
                      </a:r>
                      <a:endParaRPr lang="pt-BR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val="3704687564"/>
                  </a:ext>
                </a:extLst>
              </a:tr>
              <a:tr h="10172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900" dirty="0">
                          <a:effectLst/>
                        </a:rPr>
                        <a:t>Fechado-Aberto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(adoção combinada)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900" dirty="0">
                          <a:effectLst/>
                        </a:rPr>
                        <a:t>Menor preço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900" dirty="0">
                          <a:effectLst/>
                        </a:rPr>
                        <a:t>Maior desconto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900" dirty="0">
                          <a:effectLst/>
                        </a:rPr>
                        <a:t>Maior retorno econômico</a:t>
                      </a:r>
                      <a:endParaRPr lang="pt-BR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val="2888089262"/>
                  </a:ext>
                </a:extLst>
              </a:tr>
            </a:tbl>
          </a:graphicData>
        </a:graphic>
      </p:graphicFrame>
      <p:sp>
        <p:nvSpPr>
          <p:cNvPr id="9" name="Rectangle 1">
            <a:extLst>
              <a:ext uri="{FF2B5EF4-FFF2-40B4-BE49-F238E27FC236}">
                <a16:creationId xmlns:a16="http://schemas.microsoft.com/office/drawing/2014/main" id="{324521CF-8408-49BE-9E59-2A0223684D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99785" y="1663013"/>
            <a:ext cx="246286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21920" tIns="60960" rIns="121920" bIns="6096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 sz="2400"/>
          </a:p>
        </p:txBody>
      </p:sp>
    </p:spTree>
    <p:extLst>
      <p:ext uri="{BB962C8B-B14F-4D97-AF65-F5344CB8AC3E}">
        <p14:creationId xmlns:p14="http://schemas.microsoft.com/office/powerpoint/2010/main" val="112717560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Espaço Reservado para Número de Slide 10">
            <a:extLst>
              <a:ext uri="{FF2B5EF4-FFF2-40B4-BE49-F238E27FC236}">
                <a16:creationId xmlns:a16="http://schemas.microsoft.com/office/drawing/2014/main" id="{848955F5-C93B-429E-A28C-8DDCEE7C1B9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32" indent="-285744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2971" indent="-228594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160" indent="-228594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349" indent="-228594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537" indent="-228594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726" indent="-228594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8914" indent="-228594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103" indent="-228594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0E336EE0-ACBC-4FC4-AA22-0F5F2EC19C7E}" type="slidenum">
              <a:rPr lang="pt-BR" altLang="pt-BR" sz="120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12</a:t>
            </a:fld>
            <a:endParaRPr lang="pt-BR" altLang="pt-BR" sz="1200">
              <a:solidFill>
                <a:srgbClr val="898989"/>
              </a:solidFill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356302FE-A37B-4B19-8D7D-2509A74BDFF8}"/>
              </a:ext>
            </a:extLst>
          </p:cNvPr>
          <p:cNvSpPr txBox="1"/>
          <p:nvPr/>
        </p:nvSpPr>
        <p:spPr>
          <a:xfrm>
            <a:off x="671563" y="2833356"/>
            <a:ext cx="11055351" cy="86177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5000" b="1" dirty="0">
                <a:solidFill>
                  <a:schemeClr val="tx2">
                    <a:lumMod val="75000"/>
                  </a:schemeClr>
                </a:solidFill>
                <a:latin typeface="Candara" panose="020E0502030303020204" pitchFamily="34" charset="0"/>
              </a:rPr>
              <a:t>RITO PROCEDIMENTAL ELEMENTAR</a:t>
            </a:r>
          </a:p>
        </p:txBody>
      </p:sp>
    </p:spTree>
    <p:extLst>
      <p:ext uri="{BB962C8B-B14F-4D97-AF65-F5344CB8AC3E}">
        <p14:creationId xmlns:p14="http://schemas.microsoft.com/office/powerpoint/2010/main" val="2632657577"/>
      </p:ext>
    </p:extLst>
  </p:cSld>
  <p:clrMapOvr>
    <a:masterClrMapping/>
  </p:clrMapOvr>
  <p:transition spd="slow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uxograma: Processo 3">
            <a:extLst>
              <a:ext uri="{FF2B5EF4-FFF2-40B4-BE49-F238E27FC236}">
                <a16:creationId xmlns:a16="http://schemas.microsoft.com/office/drawing/2014/main" id="{8455C924-3F34-4AFD-B0C1-A08B8BD24240}"/>
              </a:ext>
            </a:extLst>
          </p:cNvPr>
          <p:cNvSpPr/>
          <p:nvPr/>
        </p:nvSpPr>
        <p:spPr>
          <a:xfrm>
            <a:off x="525462" y="4691248"/>
            <a:ext cx="11141075" cy="1392239"/>
          </a:xfrm>
          <a:prstGeom prst="flowChartProcess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11267" name="Espaço Reservado para Número de Slide 10">
            <a:extLst>
              <a:ext uri="{FF2B5EF4-FFF2-40B4-BE49-F238E27FC236}">
                <a16:creationId xmlns:a16="http://schemas.microsoft.com/office/drawing/2014/main" id="{C5B61134-CD77-4F97-9E71-1737DC95C54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32" indent="-285744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2971" indent="-228594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160" indent="-228594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349" indent="-228594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537" indent="-228594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726" indent="-228594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8914" indent="-228594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103" indent="-228594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9212F884-5A83-4058-AEF8-D466EAB4B81F}" type="slidenum">
              <a:rPr lang="pt-BR" altLang="pt-BR" sz="120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13</a:t>
            </a:fld>
            <a:endParaRPr lang="pt-BR" altLang="pt-BR" sz="1200">
              <a:solidFill>
                <a:srgbClr val="898989"/>
              </a:solidFill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B733E87B-C838-49C3-85B8-FFF133073654}"/>
              </a:ext>
            </a:extLst>
          </p:cNvPr>
          <p:cNvSpPr txBox="1"/>
          <p:nvPr/>
        </p:nvSpPr>
        <p:spPr>
          <a:xfrm>
            <a:off x="531812" y="563771"/>
            <a:ext cx="11134725" cy="551971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2900" b="1" dirty="0">
                <a:solidFill>
                  <a:srgbClr val="002060"/>
                </a:solidFill>
                <a:latin typeface="Candara" panose="020E0502030303020204" pitchFamily="34" charset="0"/>
              </a:rPr>
              <a:t>RITO PROCEDIMENTAL PADRÃO PARA AS </a:t>
            </a:r>
          </a:p>
          <a:p>
            <a:pPr algn="ctr">
              <a:defRPr/>
            </a:pPr>
            <a:r>
              <a:rPr lang="pt-BR" sz="2900" b="1" dirty="0">
                <a:solidFill>
                  <a:srgbClr val="002060"/>
                </a:solidFill>
                <a:latin typeface="Candara" panose="020E0502030303020204" pitchFamily="34" charset="0"/>
              </a:rPr>
              <a:t>MODALIDADES CONCORRÊNCIA E PREGÃO</a:t>
            </a:r>
          </a:p>
          <a:p>
            <a:pPr algn="ctr">
              <a:defRPr/>
            </a:pPr>
            <a:r>
              <a:rPr lang="pt-BR" b="1" dirty="0">
                <a:latin typeface="Candara" panose="020E0502030303020204" pitchFamily="34" charset="0"/>
              </a:rPr>
              <a:t>(art. 17)</a:t>
            </a:r>
          </a:p>
          <a:p>
            <a:pPr algn="just">
              <a:defRPr/>
            </a:pPr>
            <a:endParaRPr lang="pt-BR" sz="1067" dirty="0">
              <a:latin typeface="Candara" panose="020E0502030303020204" pitchFamily="34" charset="0"/>
            </a:endParaRPr>
          </a:p>
          <a:p>
            <a:pPr algn="just">
              <a:defRPr/>
            </a:pPr>
            <a:r>
              <a:rPr lang="pt-BR" sz="2000" dirty="0">
                <a:latin typeface="Candara" panose="020E0502030303020204" pitchFamily="34" charset="0"/>
              </a:rPr>
              <a:t>1) </a:t>
            </a:r>
            <a:r>
              <a:rPr lang="pt-BR" sz="2000" b="1" dirty="0">
                <a:solidFill>
                  <a:srgbClr val="FF0000"/>
                </a:solidFill>
                <a:latin typeface="Candara" panose="020E0502030303020204" pitchFamily="34" charset="0"/>
              </a:rPr>
              <a:t>divulgação do edital </a:t>
            </a:r>
            <a:r>
              <a:rPr lang="pt-BR" sz="2000" dirty="0">
                <a:latin typeface="Candara" panose="020E0502030303020204" pitchFamily="34" charset="0"/>
              </a:rPr>
              <a:t>e apreciação de eventuais impugnações e pedidos de esclarecimentos;</a:t>
            </a:r>
          </a:p>
          <a:p>
            <a:pPr algn="just">
              <a:defRPr/>
            </a:pPr>
            <a:r>
              <a:rPr lang="pt-BR" sz="2000" dirty="0">
                <a:latin typeface="Candara" panose="020E0502030303020204" pitchFamily="34" charset="0"/>
              </a:rPr>
              <a:t>2) abertura da sessão pública com a </a:t>
            </a:r>
            <a:r>
              <a:rPr lang="pt-BR" sz="2000" b="1" dirty="0">
                <a:solidFill>
                  <a:srgbClr val="FF0000"/>
                </a:solidFill>
                <a:latin typeface="Candara" panose="020E0502030303020204" pitchFamily="34" charset="0"/>
              </a:rPr>
              <a:t>apresentação das propostas</a:t>
            </a:r>
            <a:r>
              <a:rPr lang="pt-BR" sz="2000" dirty="0">
                <a:latin typeface="Candara" panose="020E0502030303020204" pitchFamily="34" charset="0"/>
              </a:rPr>
              <a:t>;</a:t>
            </a:r>
          </a:p>
          <a:p>
            <a:pPr algn="just">
              <a:defRPr/>
            </a:pPr>
            <a:r>
              <a:rPr lang="pt-BR" sz="2000" dirty="0">
                <a:latin typeface="Candara" panose="020E0502030303020204" pitchFamily="34" charset="0"/>
              </a:rPr>
              <a:t>3) “quando for o caso”, realização da </a:t>
            </a:r>
            <a:r>
              <a:rPr lang="pt-BR" sz="2000" b="1" dirty="0">
                <a:solidFill>
                  <a:srgbClr val="FF0000"/>
                </a:solidFill>
                <a:latin typeface="Candara" panose="020E0502030303020204" pitchFamily="34" charset="0"/>
              </a:rPr>
              <a:t>fase de lances</a:t>
            </a:r>
            <a:r>
              <a:rPr lang="pt-BR" sz="2000" dirty="0">
                <a:latin typeface="Candara" panose="020E0502030303020204" pitchFamily="34" charset="0"/>
              </a:rPr>
              <a:t>;</a:t>
            </a:r>
          </a:p>
          <a:p>
            <a:pPr algn="just">
              <a:defRPr/>
            </a:pPr>
            <a:r>
              <a:rPr lang="pt-BR" sz="2000" dirty="0">
                <a:latin typeface="Candara" panose="020E0502030303020204" pitchFamily="34" charset="0"/>
              </a:rPr>
              <a:t>4) </a:t>
            </a:r>
            <a:r>
              <a:rPr lang="pt-BR" sz="2000" b="1" dirty="0">
                <a:solidFill>
                  <a:srgbClr val="FF0000"/>
                </a:solidFill>
                <a:latin typeface="Candara" panose="020E0502030303020204" pitchFamily="34" charset="0"/>
              </a:rPr>
              <a:t>negociação</a:t>
            </a:r>
            <a:r>
              <a:rPr lang="pt-BR" sz="2000" dirty="0">
                <a:latin typeface="Candara" panose="020E0502030303020204" pitchFamily="34" charset="0"/>
              </a:rPr>
              <a:t> a ser entabulada com o proponente da melhor oferta (art. 61);</a:t>
            </a:r>
          </a:p>
          <a:p>
            <a:pPr algn="just">
              <a:defRPr/>
            </a:pPr>
            <a:r>
              <a:rPr lang="pt-BR" sz="2000" dirty="0">
                <a:latin typeface="Candara" panose="020E0502030303020204" pitchFamily="34" charset="0"/>
              </a:rPr>
              <a:t>5) </a:t>
            </a:r>
            <a:r>
              <a:rPr lang="pt-BR" sz="2000" b="1" dirty="0">
                <a:solidFill>
                  <a:srgbClr val="FF0000"/>
                </a:solidFill>
                <a:latin typeface="Candara" panose="020E0502030303020204" pitchFamily="34" charset="0"/>
              </a:rPr>
              <a:t>julgamento da proposta </a:t>
            </a:r>
            <a:r>
              <a:rPr lang="pt-BR" sz="2000" dirty="0">
                <a:latin typeface="Candara" panose="020E0502030303020204" pitchFamily="34" charset="0"/>
              </a:rPr>
              <a:t>mais bem classificada de acordo com os critérios explicitados no edital;</a:t>
            </a:r>
          </a:p>
          <a:p>
            <a:pPr algn="just">
              <a:defRPr/>
            </a:pPr>
            <a:r>
              <a:rPr lang="pt-BR" sz="2000" dirty="0">
                <a:latin typeface="Candara" panose="020E0502030303020204" pitchFamily="34" charset="0"/>
              </a:rPr>
              <a:t>6) análise da </a:t>
            </a:r>
            <a:r>
              <a:rPr lang="pt-BR" sz="2000" b="1" dirty="0">
                <a:solidFill>
                  <a:srgbClr val="FF0000"/>
                </a:solidFill>
                <a:latin typeface="Candara" panose="020E0502030303020204" pitchFamily="34" charset="0"/>
              </a:rPr>
              <a:t>habilitação </a:t>
            </a:r>
            <a:r>
              <a:rPr lang="pt-BR" sz="2000" dirty="0">
                <a:latin typeface="Candara" panose="020E0502030303020204" pitchFamily="34" charset="0"/>
              </a:rPr>
              <a:t>do licitante provisoriamente vencedor;</a:t>
            </a:r>
          </a:p>
          <a:p>
            <a:pPr algn="just">
              <a:defRPr/>
            </a:pPr>
            <a:r>
              <a:rPr lang="pt-BR" sz="2000" dirty="0">
                <a:latin typeface="Candara" panose="020E0502030303020204" pitchFamily="34" charset="0"/>
              </a:rPr>
              <a:t>7) </a:t>
            </a:r>
            <a:r>
              <a:rPr lang="pt-BR" sz="2000" b="1" dirty="0">
                <a:solidFill>
                  <a:srgbClr val="FF0000"/>
                </a:solidFill>
                <a:latin typeface="Candara" panose="020E0502030303020204" pitchFamily="34" charset="0"/>
              </a:rPr>
              <a:t>fase recursal </a:t>
            </a:r>
            <a:r>
              <a:rPr lang="pt-BR" sz="2000" dirty="0">
                <a:latin typeface="Candara" panose="020E0502030303020204" pitchFamily="34" charset="0"/>
              </a:rPr>
              <a:t>única (art. 165, §1º);</a:t>
            </a:r>
          </a:p>
          <a:p>
            <a:pPr algn="just">
              <a:defRPr/>
            </a:pPr>
            <a:r>
              <a:rPr lang="pt-BR" sz="2000" dirty="0">
                <a:latin typeface="Candara" panose="020E0502030303020204" pitchFamily="34" charset="0"/>
              </a:rPr>
              <a:t>8) </a:t>
            </a:r>
            <a:r>
              <a:rPr lang="pt-BR" sz="2000" b="1" dirty="0">
                <a:solidFill>
                  <a:srgbClr val="FF0000"/>
                </a:solidFill>
                <a:latin typeface="Candara" panose="020E0502030303020204" pitchFamily="34" charset="0"/>
              </a:rPr>
              <a:t>adjudicação</a:t>
            </a:r>
            <a:r>
              <a:rPr lang="pt-BR" sz="2000" dirty="0">
                <a:latin typeface="Candara" panose="020E0502030303020204" pitchFamily="34" charset="0"/>
              </a:rPr>
              <a:t> e </a:t>
            </a:r>
            <a:r>
              <a:rPr lang="pt-BR" sz="2000" b="1" dirty="0">
                <a:solidFill>
                  <a:srgbClr val="FF0000"/>
                </a:solidFill>
                <a:latin typeface="Candara" panose="020E0502030303020204" pitchFamily="34" charset="0"/>
              </a:rPr>
              <a:t>homologação</a:t>
            </a:r>
            <a:r>
              <a:rPr lang="pt-BR" sz="2000" dirty="0">
                <a:latin typeface="Candara" panose="020E0502030303020204" pitchFamily="34" charset="0"/>
              </a:rPr>
              <a:t> (art. 71, IV).</a:t>
            </a:r>
          </a:p>
          <a:p>
            <a:pPr algn="just">
              <a:defRPr/>
            </a:pPr>
            <a:endParaRPr lang="pt-BR" sz="1067" dirty="0">
              <a:latin typeface="Candara" panose="020E0502030303020204" pitchFamily="34" charset="0"/>
            </a:endParaRPr>
          </a:p>
          <a:p>
            <a:pPr algn="just">
              <a:defRPr/>
            </a:pPr>
            <a:endParaRPr lang="pt-BR" sz="1067" dirty="0">
              <a:latin typeface="Candara" panose="020E0502030303020204" pitchFamily="34" charset="0"/>
            </a:endParaRPr>
          </a:p>
          <a:p>
            <a:pPr algn="just">
              <a:defRPr/>
            </a:pPr>
            <a:endParaRPr lang="pt-BR" sz="1067" dirty="0">
              <a:latin typeface="Candara" panose="020E0502030303020204" pitchFamily="34" charset="0"/>
            </a:endParaRPr>
          </a:p>
          <a:p>
            <a:pPr marL="342891" indent="-342891" algn="ctr">
              <a:buFont typeface="Wingdings" panose="05000000000000000000" pitchFamily="2" charset="2"/>
              <a:buChar char="ü"/>
              <a:defRPr/>
            </a:pPr>
            <a:r>
              <a:rPr lang="pt-BR" sz="2000" b="1" dirty="0">
                <a:solidFill>
                  <a:srgbClr val="FF0000"/>
                </a:solidFill>
                <a:latin typeface="Candara" panose="020E0502030303020204" pitchFamily="34" charset="0"/>
              </a:rPr>
              <a:t>ATENÇÃO!</a:t>
            </a:r>
          </a:p>
          <a:p>
            <a:pPr algn="ctr">
              <a:defRPr/>
            </a:pPr>
            <a:r>
              <a:rPr lang="pt-BR" dirty="0">
                <a:latin typeface="Candara" panose="020E0502030303020204" pitchFamily="34" charset="0"/>
              </a:rPr>
              <a:t>Conforme previsto no §1º do art. 17 da NLL, mediante ato motivado com explicitação dos benefícios decorrentes, poderá a Administração </a:t>
            </a:r>
            <a:r>
              <a:rPr lang="pt-BR" b="1" i="1" u="sng" dirty="0">
                <a:latin typeface="Candara" panose="020E0502030303020204" pitchFamily="34" charset="0"/>
              </a:rPr>
              <a:t>inverter as fases do procedimento</a:t>
            </a:r>
            <a:r>
              <a:rPr lang="pt-BR" dirty="0">
                <a:latin typeface="Candara" panose="020E0502030303020204" pitchFamily="34" charset="0"/>
              </a:rPr>
              <a:t>, realizando a HABILITAÇÃO antes da fase de APRESENTAÇÃO DAS PROPOSTAS E LANCES e do JULGAMENTO DAS PROPOSTAS.</a:t>
            </a:r>
          </a:p>
        </p:txBody>
      </p:sp>
    </p:spTree>
    <p:extLst>
      <p:ext uri="{BB962C8B-B14F-4D97-AF65-F5344CB8AC3E}">
        <p14:creationId xmlns:p14="http://schemas.microsoft.com/office/powerpoint/2010/main" val="4002475525"/>
      </p:ext>
    </p:extLst>
  </p:cSld>
  <p:clrMapOvr>
    <a:masterClrMapping/>
  </p:clrMapOvr>
  <p:transition spd="slow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Espaço Reservado para Número de Slide 10">
            <a:extLst>
              <a:ext uri="{FF2B5EF4-FFF2-40B4-BE49-F238E27FC236}">
                <a16:creationId xmlns:a16="http://schemas.microsoft.com/office/drawing/2014/main" id="{207A164A-1206-4028-B6C9-01A4B564D32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32" indent="-285744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2971" indent="-228594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160" indent="-228594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349" indent="-228594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537" indent="-228594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726" indent="-228594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8914" indent="-228594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103" indent="-228594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0EC922C6-D811-4B7C-B998-472478897FEE}" type="slidenum">
              <a:rPr lang="pt-BR" altLang="pt-BR" sz="120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14</a:t>
            </a:fld>
            <a:endParaRPr lang="pt-BR" altLang="pt-BR" sz="1200">
              <a:solidFill>
                <a:srgbClr val="898989"/>
              </a:solidFill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AECCC7F2-ED09-42B2-8B7F-BBAFE8C18283}"/>
              </a:ext>
            </a:extLst>
          </p:cNvPr>
          <p:cNvSpPr txBox="1"/>
          <p:nvPr/>
        </p:nvSpPr>
        <p:spPr>
          <a:xfrm>
            <a:off x="319881" y="310361"/>
            <a:ext cx="11033919" cy="62940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sz="2900" b="1" dirty="0">
                <a:solidFill>
                  <a:srgbClr val="002060"/>
                </a:solidFill>
                <a:latin typeface="Candara" panose="020E0502030303020204" pitchFamily="34" charset="0"/>
              </a:rPr>
              <a:t>REFLEXOS PROCEDIMENTAIS DA NLL EM RELAÇÃO À </a:t>
            </a:r>
          </a:p>
          <a:p>
            <a:pPr algn="ctr">
              <a:defRPr/>
            </a:pPr>
            <a:r>
              <a:rPr lang="pt-BR" sz="2900" b="1" dirty="0">
                <a:solidFill>
                  <a:srgbClr val="002060"/>
                </a:solidFill>
                <a:latin typeface="Candara" panose="020E0502030303020204" pitchFamily="34" charset="0"/>
              </a:rPr>
              <a:t>MODALIDADE PREGÃO</a:t>
            </a:r>
          </a:p>
          <a:p>
            <a:pPr marL="380981" indent="-380981" algn="just">
              <a:buFont typeface="Wingdings" panose="05000000000000000000" pitchFamily="2" charset="2"/>
              <a:buChar char="§"/>
              <a:defRPr/>
            </a:pPr>
            <a:endParaRPr lang="pt-BR" sz="1000" b="1" dirty="0">
              <a:solidFill>
                <a:schemeClr val="accent2">
                  <a:lumMod val="50000"/>
                </a:schemeClr>
              </a:solidFill>
              <a:latin typeface="Candara" panose="020E0502030303020204" pitchFamily="34" charset="0"/>
            </a:endParaRPr>
          </a:p>
          <a:p>
            <a:pPr marL="380981" indent="-380981" algn="just">
              <a:buFont typeface="Wingdings" panose="05000000000000000000" pitchFamily="2" charset="2"/>
              <a:buChar char="§"/>
              <a:defRPr/>
            </a:pPr>
            <a:r>
              <a:rPr lang="pt-BR" sz="2000" b="1" dirty="0">
                <a:latin typeface="Candara" panose="020E0502030303020204" pitchFamily="34" charset="0"/>
              </a:rPr>
              <a:t>Prazo mínimo de </a:t>
            </a:r>
            <a:r>
              <a:rPr lang="pt-BR" sz="2000" b="1" dirty="0">
                <a:solidFill>
                  <a:srgbClr val="FF0000"/>
                </a:solidFill>
                <a:latin typeface="Candara" panose="020E0502030303020204" pitchFamily="34" charset="0"/>
              </a:rPr>
              <a:t>divulgação do edital</a:t>
            </a:r>
            <a:r>
              <a:rPr lang="pt-BR" sz="2000" b="1" dirty="0">
                <a:latin typeface="Candara" panose="020E0502030303020204" pitchFamily="34" charset="0"/>
              </a:rPr>
              <a:t>:</a:t>
            </a:r>
          </a:p>
          <a:p>
            <a:pPr marL="633397" algn="just">
              <a:defRPr/>
            </a:pPr>
            <a:r>
              <a:rPr lang="pt-BR" sz="1600" b="1" dirty="0">
                <a:latin typeface="Candara" panose="020E0502030303020204" pitchFamily="34" charset="0"/>
              </a:rPr>
              <a:t>- Bens: 08 (oito) dias úteis (art. 56, I, "a")</a:t>
            </a:r>
          </a:p>
          <a:p>
            <a:pPr marL="633397" algn="just">
              <a:defRPr/>
            </a:pPr>
            <a:r>
              <a:rPr lang="pt-BR" sz="1600" b="1" dirty="0">
                <a:latin typeface="Candara" panose="020E0502030303020204" pitchFamily="34" charset="0"/>
              </a:rPr>
              <a:t>- Serviços comuns: 10 (dez) dias úteis (art. 56, II, "a") </a:t>
            </a:r>
            <a:endParaRPr lang="de-DE" sz="1600" b="1" dirty="0">
              <a:latin typeface="Candara" panose="020E0502030303020204" pitchFamily="34" charset="0"/>
            </a:endParaRPr>
          </a:p>
          <a:p>
            <a:pPr marL="380981" indent="-380981" algn="just">
              <a:buFont typeface="Wingdings" panose="05000000000000000000" pitchFamily="2" charset="2"/>
              <a:buChar char="§"/>
              <a:defRPr/>
            </a:pPr>
            <a:endParaRPr lang="pt-BR" sz="800" b="1" dirty="0">
              <a:latin typeface="Candara" panose="020E0502030303020204" pitchFamily="34" charset="0"/>
            </a:endParaRPr>
          </a:p>
          <a:p>
            <a:pPr marL="380981" indent="-380981" algn="just">
              <a:buFont typeface="Wingdings" panose="05000000000000000000" pitchFamily="2" charset="2"/>
              <a:buChar char="§"/>
              <a:defRPr/>
            </a:pPr>
            <a:r>
              <a:rPr lang="pt-BR" sz="2000" b="1" dirty="0">
                <a:latin typeface="Candara" panose="020E0502030303020204" pitchFamily="34" charset="0"/>
              </a:rPr>
              <a:t>Critérios de julgamento obrigatórios: </a:t>
            </a:r>
            <a:r>
              <a:rPr lang="pt-BR" sz="2000" b="1" dirty="0">
                <a:solidFill>
                  <a:srgbClr val="FF0000"/>
                </a:solidFill>
                <a:latin typeface="Candara" panose="020E0502030303020204" pitchFamily="34" charset="0"/>
              </a:rPr>
              <a:t>“menor preço” </a:t>
            </a:r>
            <a:r>
              <a:rPr lang="pt-BR" sz="2000" b="1" dirty="0">
                <a:latin typeface="Candara" panose="020E0502030303020204" pitchFamily="34" charset="0"/>
              </a:rPr>
              <a:t>e </a:t>
            </a:r>
            <a:r>
              <a:rPr lang="pt-BR" sz="2000" b="1" dirty="0">
                <a:solidFill>
                  <a:srgbClr val="FF0000"/>
                </a:solidFill>
                <a:latin typeface="Candara" panose="020E0502030303020204" pitchFamily="34" charset="0"/>
              </a:rPr>
              <a:t>“maior desconto” </a:t>
            </a:r>
            <a:r>
              <a:rPr lang="pt-BR" sz="2000" b="1" dirty="0">
                <a:latin typeface="Candara" panose="020E0502030303020204" pitchFamily="34" charset="0"/>
              </a:rPr>
              <a:t>(</a:t>
            </a:r>
            <a:r>
              <a:rPr lang="de-DE" sz="2000" b="1" dirty="0">
                <a:latin typeface="Candara" panose="020E0502030303020204" pitchFamily="34" charset="0"/>
              </a:rPr>
              <a:t>art. 6º, XLI e art. 29)</a:t>
            </a:r>
          </a:p>
          <a:p>
            <a:pPr marL="380981" indent="-380981" algn="just">
              <a:buFont typeface="Wingdings" panose="05000000000000000000" pitchFamily="2" charset="2"/>
              <a:buChar char="§"/>
              <a:defRPr/>
            </a:pPr>
            <a:endParaRPr lang="de-DE" sz="800" b="1" dirty="0">
              <a:latin typeface="Candara" panose="020E0502030303020204" pitchFamily="34" charset="0"/>
            </a:endParaRPr>
          </a:p>
          <a:p>
            <a:pPr marL="380981" indent="-380981" algn="just">
              <a:buFont typeface="Wingdings" panose="05000000000000000000" pitchFamily="2" charset="2"/>
              <a:buChar char="§"/>
              <a:defRPr/>
            </a:pPr>
            <a:r>
              <a:rPr lang="pt-BR" sz="2000" b="1" dirty="0">
                <a:latin typeface="Candara" panose="020E0502030303020204" pitchFamily="34" charset="0"/>
              </a:rPr>
              <a:t>Previsão legal de </a:t>
            </a:r>
            <a:r>
              <a:rPr lang="pt-BR" sz="2000" b="1" dirty="0">
                <a:solidFill>
                  <a:srgbClr val="FF0000"/>
                </a:solidFill>
                <a:latin typeface="Candara" panose="020E0502030303020204" pitchFamily="34" charset="0"/>
              </a:rPr>
              <a:t>estrutura procedimental básica</a:t>
            </a:r>
            <a:r>
              <a:rPr lang="pt-BR" sz="2000" b="1" dirty="0">
                <a:latin typeface="Candara" panose="020E0502030303020204" pitchFamily="34" charset="0"/>
              </a:rPr>
              <a:t>: art. 17</a:t>
            </a:r>
          </a:p>
          <a:p>
            <a:pPr marL="380981" indent="-380981" algn="just">
              <a:buFont typeface="Wingdings" panose="05000000000000000000" pitchFamily="2" charset="2"/>
              <a:buChar char="§"/>
              <a:defRPr/>
            </a:pPr>
            <a:endParaRPr lang="pt-BR" sz="800" b="1" dirty="0">
              <a:latin typeface="Candara" panose="020E0502030303020204" pitchFamily="34" charset="0"/>
            </a:endParaRPr>
          </a:p>
          <a:p>
            <a:pPr marL="380981" indent="-380981" algn="just">
              <a:buFont typeface="Wingdings" panose="05000000000000000000" pitchFamily="2" charset="2"/>
              <a:buChar char="§"/>
              <a:defRPr/>
            </a:pPr>
            <a:r>
              <a:rPr lang="pt-BR" sz="2000" b="1" dirty="0">
                <a:latin typeface="Candara" panose="020E0502030303020204" pitchFamily="34" charset="0"/>
              </a:rPr>
              <a:t>Possibilidade de </a:t>
            </a:r>
            <a:r>
              <a:rPr lang="pt-BR" sz="2000" b="1" dirty="0">
                <a:solidFill>
                  <a:srgbClr val="FF0000"/>
                </a:solidFill>
                <a:latin typeface="Candara" panose="020E0502030303020204" pitchFamily="34" charset="0"/>
              </a:rPr>
              <a:t>inversão de fases</a:t>
            </a:r>
            <a:r>
              <a:rPr lang="pt-BR" sz="2000" b="1" dirty="0">
                <a:latin typeface="Candara" panose="020E0502030303020204" pitchFamily="34" charset="0"/>
              </a:rPr>
              <a:t>, iniciando-se pela habilitação (art. 17, §1º)</a:t>
            </a:r>
          </a:p>
          <a:p>
            <a:pPr marL="380981" indent="-380981" algn="just">
              <a:buFont typeface="Wingdings" panose="05000000000000000000" pitchFamily="2" charset="2"/>
              <a:buChar char="§"/>
              <a:defRPr/>
            </a:pPr>
            <a:endParaRPr lang="de-DE" sz="800" b="1" dirty="0">
              <a:latin typeface="Candara" panose="020E0502030303020204" pitchFamily="34" charset="0"/>
            </a:endParaRPr>
          </a:p>
          <a:p>
            <a:pPr marL="380981" indent="-380981" algn="just">
              <a:buFont typeface="Wingdings" panose="05000000000000000000" pitchFamily="2" charset="2"/>
              <a:buChar char="§"/>
              <a:defRPr/>
            </a:pPr>
            <a:r>
              <a:rPr lang="pt-BR" sz="2000" b="1" dirty="0">
                <a:latin typeface="Candara" panose="020E0502030303020204" pitchFamily="34" charset="0"/>
              </a:rPr>
              <a:t>Adoção dos </a:t>
            </a:r>
            <a:r>
              <a:rPr lang="pt-BR" sz="2000" b="1" dirty="0">
                <a:solidFill>
                  <a:srgbClr val="FF0000"/>
                </a:solidFill>
                <a:latin typeface="Candara" panose="020E0502030303020204" pitchFamily="34" charset="0"/>
              </a:rPr>
              <a:t>modos de disputa "aberto" ou "aberto e fechado” </a:t>
            </a:r>
            <a:r>
              <a:rPr lang="pt-BR" sz="2000" b="1" dirty="0">
                <a:latin typeface="Candara" panose="020E0502030303020204" pitchFamily="34" charset="0"/>
              </a:rPr>
              <a:t>(combinado), vedada a utilização apenas do modo “fechado” (art. 56, §1º)</a:t>
            </a:r>
          </a:p>
          <a:p>
            <a:pPr marL="380981" indent="-380981" algn="just">
              <a:buFont typeface="Wingdings" panose="05000000000000000000" pitchFamily="2" charset="2"/>
              <a:buChar char="§"/>
              <a:defRPr/>
            </a:pPr>
            <a:endParaRPr lang="pt-BR" sz="800" b="1" dirty="0">
              <a:latin typeface="Candara" panose="020E0502030303020204" pitchFamily="34" charset="0"/>
            </a:endParaRPr>
          </a:p>
          <a:p>
            <a:pPr marL="380981" indent="-380981" algn="just">
              <a:buFont typeface="Wingdings" panose="05000000000000000000" pitchFamily="2" charset="2"/>
              <a:buChar char="§"/>
              <a:defRPr/>
            </a:pPr>
            <a:r>
              <a:rPr lang="pt-BR" sz="2000" b="1" dirty="0">
                <a:latin typeface="Candara" panose="020E0502030303020204" pitchFamily="34" charset="0"/>
              </a:rPr>
              <a:t>Possibilidade de fixação de </a:t>
            </a:r>
            <a:r>
              <a:rPr lang="pt-BR" sz="2000" b="1" dirty="0">
                <a:solidFill>
                  <a:srgbClr val="FF0000"/>
                </a:solidFill>
                <a:latin typeface="Candara" panose="020E0502030303020204" pitchFamily="34" charset="0"/>
              </a:rPr>
              <a:t>intervalo mínimo de diferença entre os lances </a:t>
            </a:r>
            <a:r>
              <a:rPr lang="pt-BR" sz="2000" b="1" dirty="0">
                <a:latin typeface="Candara" panose="020E0502030303020204" pitchFamily="34" charset="0"/>
              </a:rPr>
              <a:t>(art. 57)</a:t>
            </a:r>
          </a:p>
          <a:p>
            <a:pPr marL="380981" indent="-380981" algn="just">
              <a:buFont typeface="Wingdings" panose="05000000000000000000" pitchFamily="2" charset="2"/>
              <a:buChar char="§"/>
              <a:defRPr/>
            </a:pPr>
            <a:endParaRPr lang="pt-BR" sz="800" b="1" dirty="0">
              <a:latin typeface="Candara" panose="020E0502030303020204" pitchFamily="34" charset="0"/>
            </a:endParaRPr>
          </a:p>
          <a:p>
            <a:pPr marL="380981" indent="-380981" algn="just">
              <a:buFont typeface="Wingdings" panose="05000000000000000000" pitchFamily="2" charset="2"/>
              <a:buChar char="§"/>
              <a:defRPr/>
            </a:pPr>
            <a:r>
              <a:rPr lang="pt-BR" sz="2000" b="1" dirty="0">
                <a:latin typeface="Candara" panose="020E0502030303020204" pitchFamily="34" charset="0"/>
              </a:rPr>
              <a:t>Dada a ausência de previsão legal, passa a ser </a:t>
            </a:r>
            <a:r>
              <a:rPr lang="pt-BR" sz="2000" b="1" dirty="0">
                <a:solidFill>
                  <a:srgbClr val="FF0000"/>
                </a:solidFill>
                <a:latin typeface="Candara" panose="020E0502030303020204" pitchFamily="34" charset="0"/>
              </a:rPr>
              <a:t>desnecessária a motivação para registro da intenção recursal</a:t>
            </a:r>
          </a:p>
          <a:p>
            <a:pPr marL="380981" indent="-380981" algn="just">
              <a:buFont typeface="Wingdings" panose="05000000000000000000" pitchFamily="2" charset="2"/>
              <a:buChar char="§"/>
              <a:defRPr/>
            </a:pPr>
            <a:endParaRPr lang="pt-BR" sz="800" b="1" dirty="0">
              <a:latin typeface="Candara" panose="020E0502030303020204" pitchFamily="34" charset="0"/>
            </a:endParaRPr>
          </a:p>
          <a:p>
            <a:pPr marL="380981" indent="-380981" algn="just">
              <a:buFont typeface="Wingdings" panose="05000000000000000000" pitchFamily="2" charset="2"/>
              <a:buChar char="§"/>
              <a:defRPr/>
            </a:pPr>
            <a:r>
              <a:rPr lang="pt-BR" sz="2000" b="1" dirty="0">
                <a:latin typeface="Candara" panose="020E0502030303020204" pitchFamily="34" charset="0"/>
              </a:rPr>
              <a:t>Possibilidade de </a:t>
            </a:r>
            <a:r>
              <a:rPr lang="pt-BR" sz="2000" b="1" dirty="0">
                <a:solidFill>
                  <a:srgbClr val="FF0000"/>
                </a:solidFill>
                <a:latin typeface="Candara" panose="020E0502030303020204" pitchFamily="34" charset="0"/>
              </a:rPr>
              <a:t>exigência de garantia para participar do certame </a:t>
            </a:r>
            <a:r>
              <a:rPr lang="pt-BR" sz="2000" b="1" dirty="0">
                <a:latin typeface="Candara" panose="020E0502030303020204" pitchFamily="34" charset="0"/>
              </a:rPr>
              <a:t>não superior a 1% do valor estimado da licitação (art. 58)</a:t>
            </a:r>
          </a:p>
          <a:p>
            <a:pPr marL="380981" indent="-380981" algn="just">
              <a:buFont typeface="Wingdings" panose="05000000000000000000" pitchFamily="2" charset="2"/>
              <a:buChar char="§"/>
              <a:defRPr/>
            </a:pPr>
            <a:endParaRPr lang="pt-BR" sz="800" b="1" dirty="0">
              <a:latin typeface="Candara" panose="020E0502030303020204" pitchFamily="34" charset="0"/>
            </a:endParaRPr>
          </a:p>
          <a:p>
            <a:pPr marL="380981" indent="-380981" algn="just">
              <a:buFont typeface="Wingdings" panose="05000000000000000000" pitchFamily="2" charset="2"/>
              <a:buChar char="§"/>
              <a:defRPr/>
            </a:pPr>
            <a:r>
              <a:rPr lang="pt-BR" sz="2000" b="1" dirty="0">
                <a:latin typeface="Candara" panose="020E0502030303020204" pitchFamily="34" charset="0"/>
              </a:rPr>
              <a:t>Espaço residual para </a:t>
            </a:r>
            <a:r>
              <a:rPr lang="pt-BR" sz="2000" b="1" dirty="0">
                <a:solidFill>
                  <a:srgbClr val="FF0000"/>
                </a:solidFill>
                <a:latin typeface="Candara" panose="020E0502030303020204" pitchFamily="34" charset="0"/>
              </a:rPr>
              <a:t>regulamentação</a:t>
            </a:r>
            <a:r>
              <a:rPr lang="pt-BR" sz="2000" b="1" dirty="0">
                <a:latin typeface="Candara" panose="020E0502030303020204" pitchFamily="34" charset="0"/>
              </a:rPr>
              <a:t> dos detalhes do procedimento!</a:t>
            </a:r>
            <a:endParaRPr lang="pt-BR" sz="2000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7700129"/>
      </p:ext>
    </p:extLst>
  </p:cSld>
  <p:clrMapOvr>
    <a:masterClrMapping/>
  </p:clrMapOvr>
  <p:transition spd="slow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>
            <a:extLst>
              <a:ext uri="{FF2B5EF4-FFF2-40B4-BE49-F238E27FC236}">
                <a16:creationId xmlns:a16="http://schemas.microsoft.com/office/drawing/2014/main" id="{8FF7D8F4-B4D3-4BBD-A90A-73FD0938CA26}"/>
              </a:ext>
            </a:extLst>
          </p:cNvPr>
          <p:cNvSpPr txBox="1"/>
          <p:nvPr/>
        </p:nvSpPr>
        <p:spPr>
          <a:xfrm>
            <a:off x="344948" y="335845"/>
            <a:ext cx="10878575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700" b="1" dirty="0">
                <a:solidFill>
                  <a:srgbClr val="002060"/>
                </a:solidFill>
                <a:latin typeface="Candara" panose="020E0502030303020204" pitchFamily="34" charset="0"/>
              </a:rPr>
              <a:t>ALGUMAS PROJEÇÕES ACERCA DO PROCEDIMENTO DAS LICITAÇÕES NA NLL</a:t>
            </a:r>
          </a:p>
          <a:p>
            <a:pPr algn="ctr"/>
            <a:endParaRPr lang="pt-BR" sz="2200" b="1" dirty="0">
              <a:solidFill>
                <a:schemeClr val="tx1">
                  <a:lumMod val="75000"/>
                  <a:lumOff val="25000"/>
                </a:schemeClr>
              </a:solidFill>
              <a:latin typeface="Candara" panose="020E0502030303020204" pitchFamily="34" charset="0"/>
            </a:endParaRPr>
          </a:p>
          <a:p>
            <a:pPr marL="342891" indent="-342891" algn="just">
              <a:buFont typeface="Wingdings" panose="05000000000000000000" pitchFamily="2" charset="2"/>
              <a:buChar char="Ø"/>
            </a:pPr>
            <a:r>
              <a:rPr lang="pt-BR" sz="2000" b="1" dirty="0">
                <a:latin typeface="Candara" panose="020E0502030303020204" pitchFamily="34" charset="0"/>
              </a:rPr>
              <a:t>Os </a:t>
            </a:r>
            <a:r>
              <a:rPr lang="pt-BR" sz="2000" b="1" dirty="0">
                <a:highlight>
                  <a:srgbClr val="FFFF00"/>
                </a:highlight>
                <a:latin typeface="Candara" panose="020E0502030303020204" pitchFamily="34" charset="0"/>
              </a:rPr>
              <a:t>detalhes operacionais do procedimento</a:t>
            </a:r>
            <a:r>
              <a:rPr lang="pt-BR" sz="2000" b="1" dirty="0">
                <a:latin typeface="Candara" panose="020E0502030303020204" pitchFamily="34" charset="0"/>
              </a:rPr>
              <a:t> das licitações, em especial na forma eletrônica, </a:t>
            </a:r>
            <a:r>
              <a:rPr lang="pt-BR" sz="2000" b="1" dirty="0">
                <a:highlight>
                  <a:srgbClr val="FFFF00"/>
                </a:highlight>
                <a:latin typeface="Candara" panose="020E0502030303020204" pitchFamily="34" charset="0"/>
              </a:rPr>
              <a:t>deverão ser objeto de regulamentação</a:t>
            </a:r>
            <a:r>
              <a:rPr lang="pt-BR" sz="2000" b="1" dirty="0">
                <a:latin typeface="Candara" panose="020E0502030303020204" pitchFamily="34" charset="0"/>
              </a:rPr>
              <a:t>, cuja competência é de cada Poder e em cada ente federativo.</a:t>
            </a:r>
          </a:p>
          <a:p>
            <a:pPr marL="342891" indent="-342891" algn="just">
              <a:buFont typeface="Wingdings" panose="05000000000000000000" pitchFamily="2" charset="2"/>
              <a:buChar char="Ø"/>
            </a:pPr>
            <a:endParaRPr lang="pt-BR" sz="2000" b="1" dirty="0">
              <a:latin typeface="Candara" panose="020E0502030303020204" pitchFamily="34" charset="0"/>
            </a:endParaRPr>
          </a:p>
          <a:p>
            <a:pPr marL="342891" indent="-342891" algn="just">
              <a:buFont typeface="Wingdings" panose="05000000000000000000" pitchFamily="2" charset="2"/>
              <a:buChar char="Ø"/>
            </a:pPr>
            <a:r>
              <a:rPr lang="pt-BR" sz="2000" b="1" dirty="0">
                <a:latin typeface="Candara" panose="020E0502030303020204" pitchFamily="34" charset="0"/>
              </a:rPr>
              <a:t>Na regulamentação do procedimento deverão ser </a:t>
            </a:r>
            <a:r>
              <a:rPr lang="pt-BR" sz="2000" b="1" dirty="0">
                <a:highlight>
                  <a:srgbClr val="FFFF00"/>
                </a:highlight>
                <a:latin typeface="Candara" panose="020E0502030303020204" pitchFamily="34" charset="0"/>
              </a:rPr>
              <a:t>respeitadas as balizas fixadas na Lei nº 14.133/2021</a:t>
            </a:r>
            <a:r>
              <a:rPr lang="pt-BR" sz="2000" b="1" dirty="0">
                <a:latin typeface="Candara" panose="020E0502030303020204" pitchFamily="34" charset="0"/>
              </a:rPr>
              <a:t>, em especial quanto à estrutura procedimental básica prevista no art. 17 e o conteúdo dos critérios de julgamento, modos de disputa, habilitação e etapa recursal.</a:t>
            </a:r>
          </a:p>
          <a:p>
            <a:pPr marL="342891" indent="-342891" algn="just">
              <a:buFont typeface="Wingdings" panose="05000000000000000000" pitchFamily="2" charset="2"/>
              <a:buChar char="Ø"/>
            </a:pPr>
            <a:endParaRPr lang="pt-BR" sz="2000" b="1" dirty="0">
              <a:latin typeface="Candara" panose="020E0502030303020204" pitchFamily="34" charset="0"/>
            </a:endParaRPr>
          </a:p>
          <a:p>
            <a:pPr marL="342891" indent="-342891" algn="just">
              <a:buFont typeface="Wingdings" panose="05000000000000000000" pitchFamily="2" charset="2"/>
              <a:buChar char="Ø"/>
            </a:pPr>
            <a:r>
              <a:rPr lang="pt-BR" sz="2000" b="1" dirty="0">
                <a:latin typeface="Candara" panose="020E0502030303020204" pitchFamily="34" charset="0"/>
              </a:rPr>
              <a:t>Em  razão da consagração do modelo “tradicional” do pregão na Lei nº 14.133/2021 e da previsão dos modos de disputa para os critérios de julgamento “menor preço” e “maior desconto”, infere-se que, ao menos no âmbito federal, </a:t>
            </a:r>
            <a:r>
              <a:rPr lang="pt-BR" sz="2000" b="1" dirty="0">
                <a:highlight>
                  <a:srgbClr val="FFFF00"/>
                </a:highlight>
                <a:latin typeface="Candara" panose="020E0502030303020204" pitchFamily="34" charset="0"/>
              </a:rPr>
              <a:t>o procedimento operacional do pregão e da concorrência eletrônica na NLL – quando adotados os referidos critérios de julgamento – será muito próximo àquele instituído no Decreto Federal nº 10.024/2019</a:t>
            </a:r>
            <a:r>
              <a:rPr lang="pt-BR" sz="2000" b="1" dirty="0">
                <a:latin typeface="Candara" panose="020E0502030303020204" pitchFamily="34" charset="0"/>
              </a:rPr>
              <a:t>, merecendo destaque a inserção do modo “fechado-aberto”, o momento de envio/apresentação da documentação de habilitação (art. 63, II), a desnecessidade de motivação para registro da intenção recursal e a possibilidade de inversão de fases (art. 17, §1º)</a:t>
            </a:r>
          </a:p>
        </p:txBody>
      </p:sp>
    </p:spTree>
    <p:extLst>
      <p:ext uri="{BB962C8B-B14F-4D97-AF65-F5344CB8AC3E}">
        <p14:creationId xmlns:p14="http://schemas.microsoft.com/office/powerpoint/2010/main" val="34571394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>
            <a:extLst>
              <a:ext uri="{FF2B5EF4-FFF2-40B4-BE49-F238E27FC236}">
                <a16:creationId xmlns:a16="http://schemas.microsoft.com/office/drawing/2014/main" id="{275B207B-8FF9-4987-91DF-18CA2AFEF4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1438" y="1118393"/>
            <a:ext cx="6416675" cy="4621213"/>
          </a:xfrm>
        </p:spPr>
        <p:txBody>
          <a:bodyPr/>
          <a:lstStyle/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  <a:defRPr/>
            </a:pPr>
            <a:r>
              <a:rPr lang="pt-BR" sz="6000" b="1" dirty="0">
                <a:solidFill>
                  <a:srgbClr val="0070C0"/>
                </a:solidFill>
                <a:latin typeface="Candara" panose="020E0502030303020204" pitchFamily="34" charset="0"/>
              </a:rPr>
              <a:t>OBRIGADO!!!</a:t>
            </a:r>
          </a:p>
          <a:p>
            <a:pPr algn="ctr">
              <a:lnSpc>
                <a:spcPct val="120000"/>
              </a:lnSpc>
              <a:spcBef>
                <a:spcPts val="0"/>
              </a:spcBef>
              <a:defRPr/>
            </a:pPr>
            <a:endParaRPr lang="pt-BR" sz="1800" b="1" dirty="0">
              <a:solidFill>
                <a:srgbClr val="0070C0"/>
              </a:solidFill>
              <a:latin typeface="Candara" panose="020E0502030303020204" pitchFamily="34" charset="0"/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  <a:defRPr/>
            </a:pPr>
            <a:r>
              <a:rPr lang="pt-BR" sz="2000" b="1" dirty="0">
                <a:solidFill>
                  <a:srgbClr val="0070C0"/>
                </a:solidFill>
                <a:latin typeface="Candara" panose="020E0502030303020204" pitchFamily="34" charset="0"/>
              </a:rPr>
              <a:t>SITE: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  <a:defRPr/>
            </a:pPr>
            <a:r>
              <a:rPr lang="pt-BR" sz="2000" b="1" dirty="0">
                <a:latin typeface="Candara" panose="020E0502030303020204" pitchFamily="34" charset="0"/>
              </a:rPr>
              <a:t>www.victoramorim.com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  <a:defRPr/>
            </a:pPr>
            <a:endParaRPr lang="pt-BR" sz="2000" b="1" dirty="0">
              <a:solidFill>
                <a:srgbClr val="0070C0"/>
              </a:solidFill>
              <a:latin typeface="Candara" panose="020E0502030303020204" pitchFamily="34" charset="0"/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  <a:defRPr/>
            </a:pPr>
            <a:r>
              <a:rPr lang="pt-BR" sz="2000" b="1" dirty="0">
                <a:solidFill>
                  <a:srgbClr val="0070C0"/>
                </a:solidFill>
                <a:latin typeface="Candara" panose="020E0502030303020204" pitchFamily="34" charset="0"/>
              </a:rPr>
              <a:t>INSTAGRAM: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  <a:defRPr/>
            </a:pPr>
            <a:r>
              <a:rPr lang="pt-BR" sz="2000" b="1" dirty="0">
                <a:latin typeface="Candara" panose="020E0502030303020204" pitchFamily="34" charset="0"/>
              </a:rPr>
              <a:t>@</a:t>
            </a:r>
            <a:r>
              <a:rPr lang="pt-BR" sz="2000" b="1" dirty="0" err="1">
                <a:latin typeface="Candara" panose="020E0502030303020204" pitchFamily="34" charset="0"/>
              </a:rPr>
              <a:t>prof.victor.amorim</a:t>
            </a:r>
            <a:endParaRPr lang="pt-BR" sz="2000" b="1" dirty="0">
              <a:latin typeface="Candara" panose="020E0502030303020204" pitchFamily="34" charset="0"/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  <a:defRPr/>
            </a:pPr>
            <a:endParaRPr lang="pt-BR" sz="2000" b="1" dirty="0">
              <a:latin typeface="Candara" panose="020E0502030303020204" pitchFamily="34" charset="0"/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  <a:defRPr/>
            </a:pPr>
            <a:r>
              <a:rPr lang="pt-BR" sz="2000" b="1" dirty="0">
                <a:solidFill>
                  <a:srgbClr val="0070C0"/>
                </a:solidFill>
                <a:latin typeface="Candara" panose="020E0502030303020204" pitchFamily="34" charset="0"/>
              </a:rPr>
              <a:t>E-MAIL: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  <a:defRPr/>
            </a:pPr>
            <a:r>
              <a:rPr lang="pt-BR" sz="2000" b="1" dirty="0">
                <a:latin typeface="Candara" panose="020E0502030303020204" pitchFamily="34" charset="0"/>
              </a:rPr>
              <a:t>victorjamorim@yahoo.com.br</a:t>
            </a:r>
          </a:p>
          <a:p>
            <a:pPr marL="0" indent="0" algn="just">
              <a:spcBef>
                <a:spcPts val="0"/>
              </a:spcBef>
              <a:buNone/>
              <a:defRPr/>
            </a:pPr>
            <a:endParaRPr lang="pt-BR" sz="1800" dirty="0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65F5A9B4-ABF2-101A-988C-F0F70C2A4F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87778" y="258919"/>
            <a:ext cx="4432784" cy="634016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>
            <a:extLst>
              <a:ext uri="{FF2B5EF4-FFF2-40B4-BE49-F238E27FC236}">
                <a16:creationId xmlns:a16="http://schemas.microsoft.com/office/drawing/2014/main" id="{8FF7D8F4-B4D3-4BBD-A90A-73FD0938CA26}"/>
              </a:ext>
            </a:extLst>
          </p:cNvPr>
          <p:cNvSpPr txBox="1"/>
          <p:nvPr/>
        </p:nvSpPr>
        <p:spPr>
          <a:xfrm>
            <a:off x="235975" y="453823"/>
            <a:ext cx="11135032" cy="61709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>
                <a:latin typeface="Candara" panose="020E0502030303020204" pitchFamily="34" charset="0"/>
              </a:rPr>
              <a:t>PREMISSAS GERAIS</a:t>
            </a:r>
          </a:p>
          <a:p>
            <a:pPr algn="ctr"/>
            <a:endParaRPr lang="pt-BR" sz="2200" b="1" dirty="0">
              <a:solidFill>
                <a:schemeClr val="tx1">
                  <a:lumMod val="75000"/>
                  <a:lumOff val="25000"/>
                </a:schemeClr>
              </a:solidFill>
              <a:latin typeface="Candara" panose="020E0502030303020204" pitchFamily="34" charset="0"/>
            </a:endParaRPr>
          </a:p>
          <a:p>
            <a:pPr marL="342891" indent="-342891" algn="ctr">
              <a:buFont typeface="Wingdings" panose="05000000000000000000" pitchFamily="2" charset="2"/>
              <a:buChar char="Ø"/>
            </a:pPr>
            <a:r>
              <a:rPr lang="pt-BR" sz="2400" b="1" dirty="0">
                <a:solidFill>
                  <a:srgbClr val="002060"/>
                </a:solidFill>
                <a:latin typeface="Candara" panose="020E0502030303020204" pitchFamily="34" charset="0"/>
              </a:rPr>
              <a:t>Estrutura do processo de contratação na NLL similar à Lei nº 8.666/1993: </a:t>
            </a:r>
          </a:p>
          <a:p>
            <a:pPr algn="ctr"/>
            <a:r>
              <a:rPr lang="pt-BR" sz="2000" b="1" dirty="0" err="1">
                <a:solidFill>
                  <a:srgbClr val="FF0000"/>
                </a:solidFill>
                <a:latin typeface="Candara" panose="020E0502030303020204" pitchFamily="34" charset="0"/>
              </a:rPr>
              <a:t>Macrofases</a:t>
            </a:r>
            <a:r>
              <a:rPr lang="pt-BR" sz="2000" b="1" dirty="0">
                <a:solidFill>
                  <a:srgbClr val="FF0000"/>
                </a:solidFill>
                <a:latin typeface="Candara" panose="020E0502030303020204" pitchFamily="34" charset="0"/>
              </a:rPr>
              <a:t>: preparatória | seleção do fornecedor | execução contratual</a:t>
            </a:r>
          </a:p>
          <a:p>
            <a:pPr marL="342891" indent="-342891" algn="ctr">
              <a:buFont typeface="Wingdings" panose="05000000000000000000" pitchFamily="2" charset="2"/>
              <a:buChar char="Ø"/>
            </a:pPr>
            <a:endParaRPr lang="pt-BR" sz="1500" b="1" dirty="0">
              <a:solidFill>
                <a:srgbClr val="002060"/>
              </a:solidFill>
              <a:latin typeface="Candara" panose="020E0502030303020204" pitchFamily="34" charset="0"/>
            </a:endParaRPr>
          </a:p>
          <a:p>
            <a:pPr marL="342891" indent="-342891" algn="ctr">
              <a:buFont typeface="Wingdings" panose="05000000000000000000" pitchFamily="2" charset="2"/>
              <a:buChar char="Ø"/>
            </a:pPr>
            <a:r>
              <a:rPr lang="pt-BR" sz="2400" b="1" dirty="0">
                <a:solidFill>
                  <a:srgbClr val="002060"/>
                </a:solidFill>
                <a:latin typeface="Candara" panose="020E0502030303020204" pitchFamily="34" charset="0"/>
              </a:rPr>
              <a:t>A Lei nº 14.133/2021 não promoveu uma “revolução” na forma de licitar</a:t>
            </a:r>
          </a:p>
          <a:p>
            <a:pPr algn="ctr"/>
            <a:endParaRPr lang="pt-BR" sz="1500" b="1" dirty="0">
              <a:solidFill>
                <a:srgbClr val="002060"/>
              </a:solidFill>
              <a:latin typeface="Candara" panose="020E0502030303020204" pitchFamily="34" charset="0"/>
            </a:endParaRPr>
          </a:p>
          <a:p>
            <a:pPr marL="342891" indent="-342891" algn="ctr">
              <a:buFont typeface="Wingdings" panose="05000000000000000000" pitchFamily="2" charset="2"/>
              <a:buChar char="Ø"/>
            </a:pPr>
            <a:r>
              <a:rPr lang="pt-BR" sz="2400" b="1" dirty="0">
                <a:solidFill>
                  <a:srgbClr val="002060"/>
                </a:solidFill>
                <a:latin typeface="Candara" panose="020E0502030303020204" pitchFamily="34" charset="0"/>
              </a:rPr>
              <a:t>Permanência de modalidades “estáticas”</a:t>
            </a:r>
          </a:p>
          <a:p>
            <a:pPr algn="ctr"/>
            <a:r>
              <a:rPr lang="pt-BR" sz="2000" b="1" dirty="0">
                <a:solidFill>
                  <a:srgbClr val="FF0000"/>
                </a:solidFill>
                <a:latin typeface="Candara" panose="020E0502030303020204" pitchFamily="34" charset="0"/>
              </a:rPr>
              <a:t>Concorrência | Pregão | Leilão | Concurso | Diálogo Competitivo</a:t>
            </a:r>
          </a:p>
          <a:p>
            <a:pPr marL="342891" indent="-342891" algn="ctr">
              <a:buFont typeface="Wingdings" panose="05000000000000000000" pitchFamily="2" charset="2"/>
              <a:buChar char="Ø"/>
            </a:pPr>
            <a:endParaRPr lang="pt-BR" sz="1500" b="1" dirty="0">
              <a:solidFill>
                <a:srgbClr val="002060"/>
              </a:solidFill>
              <a:latin typeface="Candara" panose="020E0502030303020204" pitchFamily="34" charset="0"/>
            </a:endParaRPr>
          </a:p>
          <a:p>
            <a:pPr marL="342891" indent="-342891" algn="ctr">
              <a:buFont typeface="Wingdings" panose="05000000000000000000" pitchFamily="2" charset="2"/>
              <a:buChar char="Ø"/>
            </a:pPr>
            <a:r>
              <a:rPr lang="pt-BR" sz="2400" b="1" dirty="0">
                <a:solidFill>
                  <a:srgbClr val="002060"/>
                </a:solidFill>
                <a:latin typeface="Candara" panose="020E0502030303020204" pitchFamily="34" charset="0"/>
              </a:rPr>
              <a:t>Quanto ao rito procedimental – inclusive quanto à forma de condução unipessoal –, foi consagrado como “padrão” o modelo do PREGÃO instituído pela Lei nº 10.520/2002, estendido, inclusive, à modalidade concorrência</a:t>
            </a:r>
          </a:p>
          <a:p>
            <a:pPr marL="342891" indent="-342891" algn="ctr">
              <a:buFont typeface="Wingdings" panose="05000000000000000000" pitchFamily="2" charset="2"/>
              <a:buChar char="Ø"/>
            </a:pPr>
            <a:endParaRPr lang="pt-BR" sz="1500" b="1" dirty="0">
              <a:solidFill>
                <a:srgbClr val="002060"/>
              </a:solidFill>
              <a:latin typeface="Candara" panose="020E0502030303020204" pitchFamily="34" charset="0"/>
            </a:endParaRPr>
          </a:p>
          <a:p>
            <a:pPr marL="342891" indent="-342891" algn="ctr">
              <a:buFont typeface="Wingdings" panose="05000000000000000000" pitchFamily="2" charset="2"/>
              <a:buChar char="Ø"/>
            </a:pPr>
            <a:r>
              <a:rPr lang="pt-BR" sz="2400" b="1" dirty="0">
                <a:solidFill>
                  <a:srgbClr val="002060"/>
                </a:solidFill>
                <a:latin typeface="Candara" panose="020E0502030303020204" pitchFamily="34" charset="0"/>
              </a:rPr>
              <a:t>Em razão das características dos objetos contratados em todos os níveis federativos, o PREGÃO continuará a ser a modalidade mais utilizada</a:t>
            </a:r>
          </a:p>
          <a:p>
            <a:pPr marL="342891" indent="-342891" algn="ctr">
              <a:buFont typeface="Wingdings" panose="05000000000000000000" pitchFamily="2" charset="2"/>
              <a:buChar char="Ø"/>
            </a:pPr>
            <a:endParaRPr lang="pt-BR" sz="2400" b="1" dirty="0">
              <a:solidFill>
                <a:srgbClr val="002060"/>
              </a:solidFill>
              <a:latin typeface="Candara" panose="020E0502030303020204" pitchFamily="34" charset="0"/>
            </a:endParaRPr>
          </a:p>
          <a:p>
            <a:pPr marL="342891" indent="-342891" algn="ctr">
              <a:buFont typeface="Wingdings" panose="05000000000000000000" pitchFamily="2" charset="2"/>
              <a:buChar char="Ø"/>
            </a:pPr>
            <a:endParaRPr lang="pt-BR" sz="1700" b="1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2231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Espaço Reservado para Número de Slide 10">
            <a:extLst>
              <a:ext uri="{FF2B5EF4-FFF2-40B4-BE49-F238E27FC236}">
                <a16:creationId xmlns:a16="http://schemas.microsoft.com/office/drawing/2014/main" id="{848955F5-C93B-429E-A28C-8DDCEE7C1B9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32" indent="-285744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2971" indent="-228594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160" indent="-228594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349" indent="-228594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537" indent="-228594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726" indent="-228594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8914" indent="-228594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103" indent="-228594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0E336EE0-ACBC-4FC4-AA22-0F5F2EC19C7E}" type="slidenum">
              <a:rPr lang="pt-BR" altLang="pt-BR" sz="120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3</a:t>
            </a:fld>
            <a:endParaRPr lang="pt-BR" altLang="pt-BR" sz="1200">
              <a:solidFill>
                <a:srgbClr val="898989"/>
              </a:solidFill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356302FE-A37B-4B19-8D7D-2509A74BDFF8}"/>
              </a:ext>
            </a:extLst>
          </p:cNvPr>
          <p:cNvSpPr txBox="1"/>
          <p:nvPr/>
        </p:nvSpPr>
        <p:spPr>
          <a:xfrm>
            <a:off x="568324" y="2228671"/>
            <a:ext cx="11055351" cy="240065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5000" b="1" dirty="0">
                <a:solidFill>
                  <a:schemeClr val="tx2">
                    <a:lumMod val="75000"/>
                  </a:schemeClr>
                </a:solidFill>
                <a:latin typeface="Candara" panose="020E0502030303020204" pitchFamily="34" charset="0"/>
              </a:rPr>
              <a:t>MODALIDADES DE LICITAÇÃO </a:t>
            </a:r>
          </a:p>
          <a:p>
            <a:pPr algn="ctr">
              <a:defRPr/>
            </a:pPr>
            <a:r>
              <a:rPr lang="pt-BR" sz="5000" b="1" dirty="0">
                <a:solidFill>
                  <a:schemeClr val="tx2">
                    <a:lumMod val="75000"/>
                  </a:schemeClr>
                </a:solidFill>
                <a:latin typeface="Candara" panose="020E0502030303020204" pitchFamily="34" charset="0"/>
              </a:rPr>
              <a:t>E SEUS </a:t>
            </a:r>
          </a:p>
          <a:p>
            <a:pPr algn="ctr">
              <a:defRPr/>
            </a:pPr>
            <a:r>
              <a:rPr lang="pt-BR" sz="5000" b="1" dirty="0">
                <a:solidFill>
                  <a:schemeClr val="tx2">
                    <a:lumMod val="75000"/>
                  </a:schemeClr>
                </a:solidFill>
                <a:latin typeface="Candara" panose="020E0502030303020204" pitchFamily="34" charset="0"/>
              </a:rPr>
              <a:t>CRITÉRIOS DE ENQUADRAMENTO</a:t>
            </a:r>
          </a:p>
        </p:txBody>
      </p:sp>
    </p:spTree>
    <p:extLst>
      <p:ext uri="{BB962C8B-B14F-4D97-AF65-F5344CB8AC3E}">
        <p14:creationId xmlns:p14="http://schemas.microsoft.com/office/powerpoint/2010/main" val="2481783528"/>
      </p:ext>
    </p:extLst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Espaço Reservado para Número de Slide 10">
            <a:extLst>
              <a:ext uri="{FF2B5EF4-FFF2-40B4-BE49-F238E27FC236}">
                <a16:creationId xmlns:a16="http://schemas.microsoft.com/office/drawing/2014/main" id="{060C05BA-F569-44C3-96C7-A290880804F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32" indent="-285744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2971" indent="-228594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160" indent="-228594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349" indent="-228594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537" indent="-228594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726" indent="-228594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8914" indent="-228594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103" indent="-228594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37FD4A47-1C7A-4158-A58D-06B95E102189}" type="slidenum">
              <a:rPr lang="pt-BR" altLang="pt-BR" sz="120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4</a:t>
            </a:fld>
            <a:endParaRPr lang="pt-BR" altLang="pt-BR" sz="1200">
              <a:solidFill>
                <a:srgbClr val="898989"/>
              </a:solidFill>
            </a:endParaRPr>
          </a:p>
        </p:txBody>
      </p:sp>
      <p:sp>
        <p:nvSpPr>
          <p:cNvPr id="2" name="Retângulo: Cantos Arredondados 1">
            <a:extLst>
              <a:ext uri="{FF2B5EF4-FFF2-40B4-BE49-F238E27FC236}">
                <a16:creationId xmlns:a16="http://schemas.microsoft.com/office/drawing/2014/main" id="{8511B0B3-EACF-C930-7621-1976FCBF7CE0}"/>
              </a:ext>
            </a:extLst>
          </p:cNvPr>
          <p:cNvSpPr/>
          <p:nvPr/>
        </p:nvSpPr>
        <p:spPr>
          <a:xfrm>
            <a:off x="265471" y="2802194"/>
            <a:ext cx="11813458" cy="137160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Retângulo: Cantos Arredondados 2">
            <a:extLst>
              <a:ext uri="{FF2B5EF4-FFF2-40B4-BE49-F238E27FC236}">
                <a16:creationId xmlns:a16="http://schemas.microsoft.com/office/drawing/2014/main" id="{23EA99EF-F823-317F-3F77-CCB6A728A6BC}"/>
              </a:ext>
            </a:extLst>
          </p:cNvPr>
          <p:cNvSpPr/>
          <p:nvPr/>
        </p:nvSpPr>
        <p:spPr>
          <a:xfrm>
            <a:off x="265471" y="4321277"/>
            <a:ext cx="11813458" cy="1474839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6FC6BF2B-7DAE-4061-ADF5-F4658A7CFC9F}"/>
              </a:ext>
            </a:extLst>
          </p:cNvPr>
          <p:cNvSpPr txBox="1"/>
          <p:nvPr/>
        </p:nvSpPr>
        <p:spPr>
          <a:xfrm>
            <a:off x="319881" y="949613"/>
            <a:ext cx="11552237" cy="54067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2700" b="1" dirty="0">
                <a:solidFill>
                  <a:srgbClr val="002060"/>
                </a:solidFill>
                <a:latin typeface="Candara" panose="020E0502030303020204" pitchFamily="34" charset="0"/>
              </a:rPr>
              <a:t>PERMANÊNCIA DA ADOÇÃO DE MODALIDADES DE LICITAÇÃO “ESTÁTICAS”</a:t>
            </a:r>
          </a:p>
          <a:p>
            <a:pPr algn="ctr">
              <a:defRPr/>
            </a:pPr>
            <a:endParaRPr lang="pt-BR" sz="2200" b="1" dirty="0">
              <a:solidFill>
                <a:srgbClr val="FF0000"/>
              </a:solidFill>
              <a:latin typeface="Candara" panose="020E0502030303020204" pitchFamily="34" charset="0"/>
            </a:endParaRPr>
          </a:p>
          <a:p>
            <a:pPr algn="ctr">
              <a:defRPr/>
            </a:pPr>
            <a:r>
              <a:rPr lang="pt-BR" sz="2200" b="1" dirty="0">
                <a:solidFill>
                  <a:srgbClr val="FF0000"/>
                </a:solidFill>
                <a:highlight>
                  <a:srgbClr val="FFFF00"/>
                </a:highlight>
                <a:latin typeface="Candara" panose="020E0502030303020204" pitchFamily="34" charset="0"/>
              </a:rPr>
              <a:t>Critério geral de enquadramento: pretensão contratual ou natureza do objeto</a:t>
            </a:r>
          </a:p>
          <a:p>
            <a:pPr algn="just">
              <a:defRPr/>
            </a:pPr>
            <a:endParaRPr lang="pt-BR" sz="1500" b="1" dirty="0">
              <a:solidFill>
                <a:srgbClr val="FF0000"/>
              </a:solidFill>
              <a:latin typeface="Candara" panose="020E0502030303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  <a:defRPr/>
            </a:pPr>
            <a:r>
              <a:rPr lang="pt-BR" sz="2500" b="1" dirty="0">
                <a:latin typeface="Candara" panose="020E0502030303020204" pitchFamily="34" charset="0"/>
              </a:rPr>
              <a:t>Pretensão contratual:</a:t>
            </a:r>
          </a:p>
          <a:p>
            <a:pPr algn="just">
              <a:defRPr/>
            </a:pPr>
            <a:endParaRPr lang="pt-BR" sz="1500" b="1" dirty="0">
              <a:latin typeface="Candara" panose="020E0502030303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pt-BR" sz="2200" b="1" dirty="0">
                <a:solidFill>
                  <a:schemeClr val="accent2">
                    <a:lumMod val="50000"/>
                  </a:schemeClr>
                </a:solidFill>
                <a:latin typeface="Candara" panose="020E0502030303020204" pitchFamily="34" charset="0"/>
              </a:rPr>
              <a:t>Alienação de bens móveis e imóveis da Administração:</a:t>
            </a:r>
          </a:p>
          <a:p>
            <a:pPr algn="just">
              <a:defRPr/>
            </a:pPr>
            <a:endParaRPr lang="pt-BR" sz="1200" b="1" dirty="0">
              <a:latin typeface="Candara" panose="020E0502030303020204" pitchFamily="34" charset="0"/>
            </a:endParaRPr>
          </a:p>
          <a:p>
            <a:pPr marL="722313" algn="just">
              <a:defRPr/>
            </a:pPr>
            <a:r>
              <a:rPr lang="pt-BR" sz="2200" b="1" dirty="0">
                <a:solidFill>
                  <a:srgbClr val="002060"/>
                </a:solidFill>
                <a:latin typeface="Candara" panose="020E0502030303020204" pitchFamily="34" charset="0"/>
              </a:rPr>
              <a:t>LEILÃO: </a:t>
            </a:r>
            <a:r>
              <a:rPr lang="pt-BR" dirty="0">
                <a:latin typeface="Candara" panose="020E0502030303020204" pitchFamily="34" charset="0"/>
              </a:rPr>
              <a:t>modalidade de licitação para </a:t>
            </a:r>
            <a:r>
              <a:rPr lang="pt-BR" b="1" u="sng" dirty="0">
                <a:solidFill>
                  <a:srgbClr val="FF0000"/>
                </a:solidFill>
                <a:latin typeface="Candara" panose="020E0502030303020204" pitchFamily="34" charset="0"/>
              </a:rPr>
              <a:t>alienação de bens imóveis ou de bens móveis </a:t>
            </a:r>
            <a:r>
              <a:rPr lang="pt-BR" dirty="0">
                <a:latin typeface="Candara" panose="020E0502030303020204" pitchFamily="34" charset="0"/>
              </a:rPr>
              <a:t>inservíveis ou legalmente apreendidos a quem oferecer o maior lance.</a:t>
            </a:r>
          </a:p>
          <a:p>
            <a:pPr algn="just">
              <a:defRPr/>
            </a:pPr>
            <a:endParaRPr lang="pt-BR" sz="2200" dirty="0">
              <a:latin typeface="Candara" panose="020E0502030303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pt-BR" sz="2200" b="1" dirty="0">
                <a:solidFill>
                  <a:schemeClr val="accent2">
                    <a:lumMod val="50000"/>
                  </a:schemeClr>
                </a:solidFill>
                <a:latin typeface="Candara" panose="020E0502030303020204" pitchFamily="34" charset="0"/>
              </a:rPr>
              <a:t>Seleção de trabalho (e não do executor) de natureza técnica, científica ou artísticas</a:t>
            </a:r>
          </a:p>
          <a:p>
            <a:pPr algn="just">
              <a:defRPr/>
            </a:pPr>
            <a:endParaRPr lang="pt-BR" sz="1200" dirty="0">
              <a:latin typeface="Candara" panose="020E0502030303020204" pitchFamily="34" charset="0"/>
            </a:endParaRPr>
          </a:p>
          <a:p>
            <a:pPr marL="722313" algn="just">
              <a:defRPr/>
            </a:pPr>
            <a:r>
              <a:rPr lang="pt-BR" sz="2200" b="1" dirty="0">
                <a:solidFill>
                  <a:srgbClr val="002060"/>
                </a:solidFill>
                <a:latin typeface="Candara" panose="020E0502030303020204" pitchFamily="34" charset="0"/>
              </a:rPr>
              <a:t>CONCURSO: </a:t>
            </a:r>
            <a:r>
              <a:rPr lang="pt-BR" dirty="0">
                <a:latin typeface="Candara" panose="020E0502030303020204" pitchFamily="34" charset="0"/>
              </a:rPr>
              <a:t>modalidade de licitação para escolha de </a:t>
            </a:r>
            <a:r>
              <a:rPr lang="pt-BR" b="1" u="sng" dirty="0">
                <a:solidFill>
                  <a:srgbClr val="FF0000"/>
                </a:solidFill>
                <a:latin typeface="Candara" panose="020E0502030303020204" pitchFamily="34" charset="0"/>
              </a:rPr>
              <a:t>trabalho técnico, científico ou artístico</a:t>
            </a:r>
            <a:r>
              <a:rPr lang="pt-BR" dirty="0">
                <a:latin typeface="Candara" panose="020E0502030303020204" pitchFamily="34" charset="0"/>
              </a:rPr>
              <a:t>, cujo critério de julgamento será o de melhor técnica ou conteúdo artístico, e para concessão de prêmio ou remuneração ao vencedor.</a:t>
            </a:r>
          </a:p>
          <a:p>
            <a:pPr algn="just">
              <a:defRPr/>
            </a:pPr>
            <a:endParaRPr lang="pt-BR" sz="1100" dirty="0">
              <a:latin typeface="Candara" panose="020E0502030303020204" pitchFamily="34" charset="0"/>
            </a:endParaRPr>
          </a:p>
          <a:p>
            <a:pPr algn="just">
              <a:defRPr/>
            </a:pPr>
            <a:endParaRPr lang="pt-BR" sz="1067" b="1" dirty="0">
              <a:latin typeface="Candara" panose="020E050203030302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Espaço Reservado para Número de Slide 10">
            <a:extLst>
              <a:ext uri="{FF2B5EF4-FFF2-40B4-BE49-F238E27FC236}">
                <a16:creationId xmlns:a16="http://schemas.microsoft.com/office/drawing/2014/main" id="{060C05BA-F569-44C3-96C7-A290880804F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32" indent="-285744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2971" indent="-228594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160" indent="-228594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349" indent="-228594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537" indent="-228594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726" indent="-228594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8914" indent="-228594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103" indent="-228594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37FD4A47-1C7A-4158-A58D-06B95E102189}" type="slidenum">
              <a:rPr lang="pt-BR" altLang="pt-BR" sz="120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5</a:t>
            </a:fld>
            <a:endParaRPr lang="pt-BR" altLang="pt-BR" sz="1200">
              <a:solidFill>
                <a:srgbClr val="898989"/>
              </a:solidFill>
            </a:endParaRPr>
          </a:p>
        </p:txBody>
      </p:sp>
      <p:sp>
        <p:nvSpPr>
          <p:cNvPr id="2" name="Retângulo: Cantos Arredondados 1">
            <a:extLst>
              <a:ext uri="{FF2B5EF4-FFF2-40B4-BE49-F238E27FC236}">
                <a16:creationId xmlns:a16="http://schemas.microsoft.com/office/drawing/2014/main" id="{0D397E09-67B0-F00B-0510-C006DE52A3C4}"/>
              </a:ext>
            </a:extLst>
          </p:cNvPr>
          <p:cNvSpPr/>
          <p:nvPr/>
        </p:nvSpPr>
        <p:spPr>
          <a:xfrm>
            <a:off x="216643" y="1826795"/>
            <a:ext cx="11970774" cy="3878825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6FC6BF2B-7DAE-4061-ADF5-F4658A7CFC9F}"/>
              </a:ext>
            </a:extLst>
          </p:cNvPr>
          <p:cNvSpPr txBox="1"/>
          <p:nvPr/>
        </p:nvSpPr>
        <p:spPr>
          <a:xfrm>
            <a:off x="423120" y="247651"/>
            <a:ext cx="11552237" cy="545796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2700" b="1" dirty="0">
                <a:solidFill>
                  <a:srgbClr val="002060"/>
                </a:solidFill>
                <a:latin typeface="Candara" panose="020E0502030303020204" pitchFamily="34" charset="0"/>
              </a:rPr>
              <a:t>PERMANÊNCIA DA ADOÇÃO DE MODALIDADES DE LICITAÇÃO “ESTÁTICAS”</a:t>
            </a:r>
          </a:p>
          <a:p>
            <a:pPr algn="ctr">
              <a:defRPr/>
            </a:pPr>
            <a:endParaRPr lang="pt-BR" sz="2200" b="1" dirty="0">
              <a:solidFill>
                <a:srgbClr val="FF0000"/>
              </a:solidFill>
              <a:latin typeface="Candara" panose="020E0502030303020204" pitchFamily="34" charset="0"/>
            </a:endParaRPr>
          </a:p>
          <a:p>
            <a:pPr algn="ctr">
              <a:defRPr/>
            </a:pPr>
            <a:r>
              <a:rPr lang="pt-BR" sz="2200" b="1" dirty="0">
                <a:solidFill>
                  <a:srgbClr val="FF0000"/>
                </a:solidFill>
                <a:highlight>
                  <a:srgbClr val="FFFF00"/>
                </a:highlight>
                <a:latin typeface="Candara" panose="020E0502030303020204" pitchFamily="34" charset="0"/>
              </a:rPr>
              <a:t>Critério geral de enquadramento: pretensão contratual ou natureza do objeto</a:t>
            </a:r>
          </a:p>
          <a:p>
            <a:pPr algn="ctr">
              <a:defRPr/>
            </a:pPr>
            <a:endParaRPr lang="pt-BR" sz="2200" b="1" dirty="0">
              <a:solidFill>
                <a:srgbClr val="FF0000"/>
              </a:solidFill>
              <a:highlight>
                <a:srgbClr val="FFFF00"/>
              </a:highlight>
              <a:latin typeface="Candara" panose="020E0502030303020204" pitchFamily="34" charset="0"/>
            </a:endParaRPr>
          </a:p>
          <a:p>
            <a:pPr algn="just">
              <a:defRPr/>
            </a:pPr>
            <a:endParaRPr lang="pt-BR" sz="2200" b="1" dirty="0">
              <a:solidFill>
                <a:srgbClr val="FF0000"/>
              </a:solidFill>
              <a:latin typeface="Candara" panose="020E0502030303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  <a:defRPr/>
            </a:pPr>
            <a:r>
              <a:rPr lang="pt-BR" sz="2500" b="1" dirty="0">
                <a:latin typeface="Candara" panose="020E0502030303020204" pitchFamily="34" charset="0"/>
              </a:rPr>
              <a:t>Natureza do objeto: OBRAS, SERVIÇOS ou BENS</a:t>
            </a:r>
          </a:p>
          <a:p>
            <a:pPr algn="just">
              <a:defRPr/>
            </a:pPr>
            <a:endParaRPr lang="pt-BR" sz="1067" b="1" dirty="0">
              <a:latin typeface="Candara" panose="020E0502030303020204" pitchFamily="34" charset="0"/>
            </a:endParaRPr>
          </a:p>
          <a:p>
            <a:pPr marL="722313" algn="just">
              <a:defRPr/>
            </a:pPr>
            <a:r>
              <a:rPr lang="pt-BR" sz="2200" b="1" dirty="0">
                <a:solidFill>
                  <a:srgbClr val="002060"/>
                </a:solidFill>
                <a:latin typeface="Candara" panose="020E0502030303020204" pitchFamily="34" charset="0"/>
              </a:rPr>
              <a:t>CONCORRÊNCIA</a:t>
            </a:r>
            <a:r>
              <a:rPr lang="pt-BR" sz="2000" b="1" dirty="0">
                <a:solidFill>
                  <a:srgbClr val="002060"/>
                </a:solidFill>
                <a:latin typeface="Candara" panose="020E0502030303020204" pitchFamily="34" charset="0"/>
              </a:rPr>
              <a:t>: </a:t>
            </a:r>
            <a:r>
              <a:rPr lang="pt-BR" dirty="0">
                <a:latin typeface="Candara" panose="020E0502030303020204" pitchFamily="34" charset="0"/>
              </a:rPr>
              <a:t>modalidade de licitação para contratação de </a:t>
            </a:r>
            <a:r>
              <a:rPr lang="pt-BR" b="1" u="sng" dirty="0">
                <a:solidFill>
                  <a:srgbClr val="FF0000"/>
                </a:solidFill>
                <a:latin typeface="Candara" panose="020E0502030303020204" pitchFamily="34" charset="0"/>
              </a:rPr>
              <a:t>bens e serviços especiais e de obras e serviços comuns e especiais de engenharia</a:t>
            </a:r>
            <a:r>
              <a:rPr lang="pt-BR" dirty="0">
                <a:latin typeface="Candara" panose="020E0502030303020204" pitchFamily="34" charset="0"/>
              </a:rPr>
              <a:t>, cujo critério de julgamento poderá ser: a) menor preço; b) melhor técnica ou conteúdo artístico; c) técnica e preço; d) maior retorno econômico; e) maior desconto.</a:t>
            </a:r>
          </a:p>
          <a:p>
            <a:pPr marL="722313" algn="just">
              <a:buFont typeface="Wingdings" panose="05000000000000000000" pitchFamily="2" charset="2"/>
              <a:buChar char="§"/>
              <a:defRPr/>
            </a:pPr>
            <a:endParaRPr lang="pt-BR" sz="1200" dirty="0">
              <a:latin typeface="Candara" panose="020E0502030303020204" pitchFamily="34" charset="0"/>
            </a:endParaRPr>
          </a:p>
          <a:p>
            <a:pPr marL="722313" algn="just">
              <a:defRPr/>
            </a:pPr>
            <a:r>
              <a:rPr lang="pt-BR" sz="2200" b="1" dirty="0">
                <a:solidFill>
                  <a:srgbClr val="002060"/>
                </a:solidFill>
                <a:latin typeface="Candara" panose="020E0502030303020204" pitchFamily="34" charset="0"/>
              </a:rPr>
              <a:t>PREGÃO</a:t>
            </a:r>
            <a:r>
              <a:rPr lang="pt-BR" sz="2000" b="1" dirty="0">
                <a:solidFill>
                  <a:srgbClr val="002060"/>
                </a:solidFill>
                <a:latin typeface="Candara" panose="020E0502030303020204" pitchFamily="34" charset="0"/>
              </a:rPr>
              <a:t>: </a:t>
            </a:r>
            <a:r>
              <a:rPr lang="pt-BR" dirty="0">
                <a:latin typeface="Candara" panose="020E0502030303020204" pitchFamily="34" charset="0"/>
              </a:rPr>
              <a:t>modalidade de licitação obrigatória para aquisição de </a:t>
            </a:r>
            <a:r>
              <a:rPr lang="pt-BR" b="1" u="sng" dirty="0">
                <a:solidFill>
                  <a:srgbClr val="FF0000"/>
                </a:solidFill>
                <a:latin typeface="Candara" panose="020E0502030303020204" pitchFamily="34" charset="0"/>
              </a:rPr>
              <a:t>bens e serviços comuns</a:t>
            </a:r>
            <a:r>
              <a:rPr lang="pt-BR" dirty="0">
                <a:latin typeface="Candara" panose="020E0502030303020204" pitchFamily="34" charset="0"/>
              </a:rPr>
              <a:t>, cujo critério de julgamento poderá ser o de menor preço ou o de maior desconto.</a:t>
            </a:r>
          </a:p>
          <a:p>
            <a:pPr marL="722313" algn="just">
              <a:buFont typeface="Wingdings" panose="05000000000000000000" pitchFamily="2" charset="2"/>
              <a:buChar char="§"/>
              <a:defRPr/>
            </a:pPr>
            <a:endParaRPr lang="pt-BR" sz="1200" dirty="0">
              <a:latin typeface="Candara" panose="020E0502030303020204" pitchFamily="34" charset="0"/>
            </a:endParaRPr>
          </a:p>
          <a:p>
            <a:pPr marL="722313" algn="just">
              <a:defRPr/>
            </a:pPr>
            <a:r>
              <a:rPr lang="pt-BR" sz="2200" b="1" dirty="0">
                <a:solidFill>
                  <a:srgbClr val="002060"/>
                </a:solidFill>
                <a:latin typeface="Candara" panose="020E0502030303020204" pitchFamily="34" charset="0"/>
              </a:rPr>
              <a:t>DIÁLOGO COMPETITIVO</a:t>
            </a:r>
            <a:r>
              <a:rPr lang="pt-BR" sz="2000" b="1" dirty="0">
                <a:solidFill>
                  <a:srgbClr val="002060"/>
                </a:solidFill>
                <a:latin typeface="Candara" panose="020E0502030303020204" pitchFamily="34" charset="0"/>
              </a:rPr>
              <a:t>: </a:t>
            </a:r>
            <a:r>
              <a:rPr lang="pt-BR" dirty="0">
                <a:latin typeface="Candara" panose="020E0502030303020204" pitchFamily="34" charset="0"/>
              </a:rPr>
              <a:t>modalidade de licitação para </a:t>
            </a:r>
            <a:r>
              <a:rPr lang="pt-BR" b="1" dirty="0">
                <a:solidFill>
                  <a:srgbClr val="FF0000"/>
                </a:solidFill>
                <a:latin typeface="Candara" panose="020E0502030303020204" pitchFamily="34" charset="0"/>
              </a:rPr>
              <a:t>contratação de </a:t>
            </a:r>
            <a:r>
              <a:rPr lang="pt-BR" b="1" u="sng" dirty="0">
                <a:solidFill>
                  <a:srgbClr val="FF0000"/>
                </a:solidFill>
                <a:latin typeface="Candara" panose="020E0502030303020204" pitchFamily="34" charset="0"/>
              </a:rPr>
              <a:t>obras, serviços e compras</a:t>
            </a:r>
            <a:r>
              <a:rPr lang="pt-BR" b="1" dirty="0">
                <a:solidFill>
                  <a:srgbClr val="FF0000"/>
                </a:solidFill>
                <a:latin typeface="Candara" panose="020E0502030303020204" pitchFamily="34" charset="0"/>
              </a:rPr>
              <a:t> em que a Administração Pública realiza diálogos com licitantes </a:t>
            </a:r>
            <a:r>
              <a:rPr lang="pt-BR" dirty="0">
                <a:latin typeface="Candara" panose="020E0502030303020204" pitchFamily="34" charset="0"/>
              </a:rPr>
              <a:t>previamente selecionados mediante critérios objetivos, com o intuito de desenvolver uma ou mais alternativas capazes de atender às suas necessidades, devendo os licitantes apresentar proposta final após o encerramento dos diálogos.</a:t>
            </a:r>
          </a:p>
        </p:txBody>
      </p:sp>
    </p:spTree>
    <p:extLst>
      <p:ext uri="{BB962C8B-B14F-4D97-AF65-F5344CB8AC3E}">
        <p14:creationId xmlns:p14="http://schemas.microsoft.com/office/powerpoint/2010/main" val="2820620443"/>
      </p:ext>
    </p:extLst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Espaço Reservado para Número de Slide 10">
            <a:extLst>
              <a:ext uri="{FF2B5EF4-FFF2-40B4-BE49-F238E27FC236}">
                <a16:creationId xmlns:a16="http://schemas.microsoft.com/office/drawing/2014/main" id="{F7744FEB-EE94-4D63-9623-035C8B53391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32" indent="-285744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2971" indent="-228594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160" indent="-228594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349" indent="-228594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537" indent="-228594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726" indent="-228594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8914" indent="-228594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103" indent="-228594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E34A8284-E737-464A-8746-2E29B37A1645}" type="slidenum">
              <a:rPr lang="pt-BR" altLang="pt-BR" sz="120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6</a:t>
            </a:fld>
            <a:endParaRPr lang="pt-BR" altLang="pt-BR" sz="1200">
              <a:solidFill>
                <a:srgbClr val="898989"/>
              </a:solidFill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4C092D49-17E3-477C-B242-DBB976D5B57F}"/>
              </a:ext>
            </a:extLst>
          </p:cNvPr>
          <p:cNvSpPr txBox="1"/>
          <p:nvPr/>
        </p:nvSpPr>
        <p:spPr>
          <a:xfrm>
            <a:off x="319882" y="605198"/>
            <a:ext cx="11552237" cy="534498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2500" b="1" dirty="0">
                <a:solidFill>
                  <a:schemeClr val="tx2"/>
                </a:solidFill>
                <a:latin typeface="Candara" panose="020E0502030303020204" pitchFamily="34" charset="0"/>
              </a:rPr>
              <a:t>CABIMENTO RESIDUAL DO DIÁLOGO COMPETITIVO</a:t>
            </a:r>
          </a:p>
          <a:p>
            <a:pPr algn="just">
              <a:defRPr/>
            </a:pPr>
            <a:endParaRPr lang="pt-BR" sz="1067" b="1" dirty="0">
              <a:latin typeface="Candara" panose="020E0502030303020204" pitchFamily="34" charset="0"/>
            </a:endParaRPr>
          </a:p>
          <a:p>
            <a:pPr algn="just">
              <a:defRPr/>
            </a:pPr>
            <a:r>
              <a:rPr lang="pt-BR" sz="2133" dirty="0">
                <a:latin typeface="Candara" panose="020E0502030303020204" pitchFamily="34" charset="0"/>
              </a:rPr>
              <a:t>Art. 32. A modalidade diálogo competitivo </a:t>
            </a:r>
            <a:r>
              <a:rPr lang="pt-BR" sz="2133" b="1" u="sng" dirty="0">
                <a:latin typeface="Candara" panose="020E0502030303020204" pitchFamily="34" charset="0"/>
              </a:rPr>
              <a:t>é restrita</a:t>
            </a:r>
            <a:r>
              <a:rPr lang="pt-BR" sz="2133" dirty="0">
                <a:latin typeface="Candara" panose="020E0502030303020204" pitchFamily="34" charset="0"/>
              </a:rPr>
              <a:t> a contratações em que a Administração:</a:t>
            </a:r>
          </a:p>
          <a:p>
            <a:pPr algn="just">
              <a:defRPr/>
            </a:pPr>
            <a:endParaRPr lang="pt-BR" sz="1500" dirty="0">
              <a:latin typeface="Candara" panose="020E0502030303020204" pitchFamily="34" charset="0"/>
            </a:endParaRPr>
          </a:p>
          <a:p>
            <a:pPr algn="just">
              <a:defRPr/>
            </a:pPr>
            <a:r>
              <a:rPr lang="pt-BR" sz="2133" dirty="0">
                <a:latin typeface="Candara" panose="020E0502030303020204" pitchFamily="34" charset="0"/>
              </a:rPr>
              <a:t>I - vise a contratar </a:t>
            </a:r>
            <a:r>
              <a:rPr lang="pt-BR" sz="2133" b="1" dirty="0">
                <a:solidFill>
                  <a:srgbClr val="FF0000"/>
                </a:solidFill>
                <a:latin typeface="Candara" panose="020E0502030303020204" pitchFamily="34" charset="0"/>
              </a:rPr>
              <a:t>objeto que envolva as seguintes condições</a:t>
            </a:r>
            <a:r>
              <a:rPr lang="pt-BR" sz="2133" dirty="0">
                <a:latin typeface="Candara" panose="020E0502030303020204" pitchFamily="34" charset="0"/>
              </a:rPr>
              <a:t>:</a:t>
            </a:r>
          </a:p>
          <a:p>
            <a:pPr marL="266700" algn="just">
              <a:defRPr/>
            </a:pPr>
            <a:r>
              <a:rPr lang="pt-BR" sz="1900" dirty="0">
                <a:latin typeface="Candara" panose="020E0502030303020204" pitchFamily="34" charset="0"/>
              </a:rPr>
              <a:t>a) </a:t>
            </a:r>
            <a:r>
              <a:rPr lang="pt-BR" sz="1900" b="1" dirty="0">
                <a:highlight>
                  <a:srgbClr val="FFFF00"/>
                </a:highlight>
                <a:latin typeface="Candara" panose="020E0502030303020204" pitchFamily="34" charset="0"/>
              </a:rPr>
              <a:t>inovação tecnológica ou técnica</a:t>
            </a:r>
            <a:r>
              <a:rPr lang="pt-BR" sz="1900" dirty="0">
                <a:latin typeface="Candara" panose="020E0502030303020204" pitchFamily="34" charset="0"/>
              </a:rPr>
              <a:t>;</a:t>
            </a:r>
          </a:p>
          <a:p>
            <a:pPr marL="266700" algn="just">
              <a:defRPr/>
            </a:pPr>
            <a:r>
              <a:rPr lang="pt-BR" sz="1900" dirty="0">
                <a:latin typeface="Candara" panose="020E0502030303020204" pitchFamily="34" charset="0"/>
              </a:rPr>
              <a:t>b) impossibilidade de o órgão ou entidade ter sua necessidade satisfeita sem a </a:t>
            </a:r>
            <a:r>
              <a:rPr lang="pt-BR" sz="1900" b="1" dirty="0">
                <a:highlight>
                  <a:srgbClr val="FFFF00"/>
                </a:highlight>
                <a:latin typeface="Candara" panose="020E0502030303020204" pitchFamily="34" charset="0"/>
              </a:rPr>
              <a:t>adaptação de soluções disponíveis no mercado</a:t>
            </a:r>
            <a:r>
              <a:rPr lang="pt-BR" sz="1900" dirty="0">
                <a:latin typeface="Candara" panose="020E0502030303020204" pitchFamily="34" charset="0"/>
              </a:rPr>
              <a:t>; e</a:t>
            </a:r>
          </a:p>
          <a:p>
            <a:pPr marL="266700" algn="just">
              <a:defRPr/>
            </a:pPr>
            <a:r>
              <a:rPr lang="pt-BR" sz="1900" dirty="0">
                <a:latin typeface="Candara" panose="020E0502030303020204" pitchFamily="34" charset="0"/>
              </a:rPr>
              <a:t>c) </a:t>
            </a:r>
            <a:r>
              <a:rPr lang="pt-BR" sz="1900" b="1" dirty="0">
                <a:highlight>
                  <a:srgbClr val="FFFF00"/>
                </a:highlight>
                <a:latin typeface="Candara" panose="020E0502030303020204" pitchFamily="34" charset="0"/>
              </a:rPr>
              <a:t>impossibilidade de as especificações técnicas serem definidas com precisão suficiente</a:t>
            </a:r>
            <a:r>
              <a:rPr lang="pt-BR" sz="1900" dirty="0">
                <a:latin typeface="Candara" panose="020E0502030303020204" pitchFamily="34" charset="0"/>
              </a:rPr>
              <a:t> pela Administração;</a:t>
            </a:r>
          </a:p>
          <a:p>
            <a:pPr algn="just">
              <a:defRPr/>
            </a:pPr>
            <a:endParaRPr lang="pt-BR" sz="1500" dirty="0">
              <a:latin typeface="Candara" panose="020E0502030303020204" pitchFamily="34" charset="0"/>
            </a:endParaRPr>
          </a:p>
          <a:p>
            <a:pPr algn="just">
              <a:defRPr/>
            </a:pPr>
            <a:r>
              <a:rPr lang="pt-BR" sz="2133" dirty="0">
                <a:latin typeface="Candara" panose="020E0502030303020204" pitchFamily="34" charset="0"/>
              </a:rPr>
              <a:t>II - verifique a </a:t>
            </a:r>
            <a:r>
              <a:rPr lang="pt-BR" sz="2133" b="1" dirty="0">
                <a:solidFill>
                  <a:srgbClr val="FF0000"/>
                </a:solidFill>
                <a:latin typeface="Candara" panose="020E0502030303020204" pitchFamily="34" charset="0"/>
              </a:rPr>
              <a:t>necessidade de definir e identificar os meios e as alternativas que possam satisfazer suas necessidades</a:t>
            </a:r>
            <a:r>
              <a:rPr lang="pt-BR" sz="2133" dirty="0">
                <a:latin typeface="Candara" panose="020E0502030303020204" pitchFamily="34" charset="0"/>
              </a:rPr>
              <a:t>, com destaque para os seguintes aspectos:</a:t>
            </a:r>
          </a:p>
          <a:p>
            <a:pPr marL="266700" algn="just">
              <a:defRPr/>
            </a:pPr>
            <a:r>
              <a:rPr lang="pt-BR" sz="1900" dirty="0">
                <a:latin typeface="Candara" panose="020E0502030303020204" pitchFamily="34" charset="0"/>
              </a:rPr>
              <a:t>a) a solução técnica mais adequada;</a:t>
            </a:r>
          </a:p>
          <a:p>
            <a:pPr marL="266700" algn="just">
              <a:defRPr/>
            </a:pPr>
            <a:r>
              <a:rPr lang="pt-BR" sz="1900" dirty="0">
                <a:latin typeface="Candara" panose="020E0502030303020204" pitchFamily="34" charset="0"/>
              </a:rPr>
              <a:t>b) os requisitos técnicos aptos a concretizar a solução já definida;</a:t>
            </a:r>
          </a:p>
          <a:p>
            <a:pPr marL="266700" algn="just">
              <a:defRPr/>
            </a:pPr>
            <a:r>
              <a:rPr lang="pt-BR" sz="1900" dirty="0">
                <a:latin typeface="Candara" panose="020E0502030303020204" pitchFamily="34" charset="0"/>
              </a:rPr>
              <a:t>c) a estrutura jurídica ou financeira do contrato;</a:t>
            </a:r>
          </a:p>
          <a:p>
            <a:pPr algn="just">
              <a:defRPr/>
            </a:pPr>
            <a:endParaRPr lang="pt-BR" sz="1067" b="1" dirty="0">
              <a:latin typeface="Candara" panose="020E0502030303020204" pitchFamily="34" charset="0"/>
            </a:endParaRPr>
          </a:p>
          <a:p>
            <a:pPr algn="just">
              <a:defRPr/>
            </a:pPr>
            <a:endParaRPr lang="pt-BR" sz="1067" b="1" dirty="0">
              <a:latin typeface="Candara" panose="020E0502030303020204" pitchFamily="34" charset="0"/>
            </a:endParaRPr>
          </a:p>
          <a:p>
            <a:pPr algn="just">
              <a:defRPr/>
            </a:pPr>
            <a:endParaRPr lang="pt-BR" sz="1067" b="1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060726"/>
      </p:ext>
    </p:extLst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ço Reservado para Número de Slide 10">
            <a:extLst>
              <a:ext uri="{FF2B5EF4-FFF2-40B4-BE49-F238E27FC236}">
                <a16:creationId xmlns:a16="http://schemas.microsoft.com/office/drawing/2014/main" id="{4B03614B-BC44-42E4-BE4D-1BEC90549C5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32" indent="-285744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2971" indent="-228594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160" indent="-228594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349" indent="-228594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537" indent="-228594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726" indent="-228594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8914" indent="-228594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103" indent="-228594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1B025CE1-EBD7-4DB4-B683-9CB9D5FB82ED}" type="slidenum">
              <a:rPr lang="pt-BR" altLang="pt-BR" sz="120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7</a:t>
            </a:fld>
            <a:endParaRPr lang="pt-BR" altLang="pt-BR" sz="1200">
              <a:solidFill>
                <a:srgbClr val="898989"/>
              </a:solidFill>
            </a:endParaRP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CDC11F44-1BD9-4BE6-8999-AD7E9DC9D3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-7356"/>
            <a:ext cx="15271841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21920" tIns="60960" rIns="121920" bIns="6096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 sz="2400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763358E5-2550-4CF9-A483-631152D3F7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9219442"/>
      </p:ext>
    </p:extLst>
  </p:cSld>
  <p:clrMapOvr>
    <a:masterClrMapping/>
  </p:clrMapOvr>
  <p:transition spd="slow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Espaço Reservado para Número de Slide 10">
            <a:extLst>
              <a:ext uri="{FF2B5EF4-FFF2-40B4-BE49-F238E27FC236}">
                <a16:creationId xmlns:a16="http://schemas.microsoft.com/office/drawing/2014/main" id="{848955F5-C93B-429E-A28C-8DDCEE7C1B9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32" indent="-285744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2971" indent="-228594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160" indent="-228594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349" indent="-228594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537" indent="-228594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726" indent="-228594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8914" indent="-228594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103" indent="-228594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0E336EE0-ACBC-4FC4-AA22-0F5F2EC19C7E}" type="slidenum">
              <a:rPr lang="pt-BR" altLang="pt-BR" sz="120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8</a:t>
            </a:fld>
            <a:endParaRPr lang="pt-BR" altLang="pt-BR" sz="1200">
              <a:solidFill>
                <a:srgbClr val="898989"/>
              </a:solidFill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356302FE-A37B-4B19-8D7D-2509A74BDFF8}"/>
              </a:ext>
            </a:extLst>
          </p:cNvPr>
          <p:cNvSpPr txBox="1"/>
          <p:nvPr/>
        </p:nvSpPr>
        <p:spPr>
          <a:xfrm>
            <a:off x="715808" y="2228671"/>
            <a:ext cx="11055351" cy="240065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5000" b="1" dirty="0">
                <a:solidFill>
                  <a:schemeClr val="tx2">
                    <a:lumMod val="75000"/>
                  </a:schemeClr>
                </a:solidFill>
                <a:latin typeface="Candara" panose="020E0502030303020204" pitchFamily="34" charset="0"/>
              </a:rPr>
              <a:t>CRITÉRIOS DE JULGAMENTO,</a:t>
            </a:r>
          </a:p>
          <a:p>
            <a:pPr algn="ctr">
              <a:defRPr/>
            </a:pPr>
            <a:r>
              <a:rPr lang="pt-BR" sz="5000" b="1" dirty="0">
                <a:solidFill>
                  <a:schemeClr val="tx2">
                    <a:lumMod val="75000"/>
                  </a:schemeClr>
                </a:solidFill>
                <a:latin typeface="Candara" panose="020E0502030303020204" pitchFamily="34" charset="0"/>
              </a:rPr>
              <a:t>MODOS DE DISPUTA</a:t>
            </a:r>
          </a:p>
          <a:p>
            <a:pPr algn="ctr">
              <a:defRPr/>
            </a:pPr>
            <a:r>
              <a:rPr lang="pt-BR" sz="5000" b="1" dirty="0">
                <a:solidFill>
                  <a:schemeClr val="tx2">
                    <a:lumMod val="75000"/>
                  </a:schemeClr>
                </a:solidFill>
                <a:latin typeface="Candara" panose="020E0502030303020204" pitchFamily="34" charset="0"/>
              </a:rPr>
              <a:t>E SUA CORRELAÇÃO</a:t>
            </a:r>
          </a:p>
        </p:txBody>
      </p:sp>
    </p:spTree>
    <p:extLst>
      <p:ext uri="{BB962C8B-B14F-4D97-AF65-F5344CB8AC3E}">
        <p14:creationId xmlns:p14="http://schemas.microsoft.com/office/powerpoint/2010/main" val="3512647095"/>
      </p:ext>
    </p:extLst>
  </p:cSld>
  <p:clrMapOvr>
    <a:masterClrMapping/>
  </p:clrMapOvr>
  <p:transition spd="slow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>
            <a:extLst>
              <a:ext uri="{FF2B5EF4-FFF2-40B4-BE49-F238E27FC236}">
                <a16:creationId xmlns:a16="http://schemas.microsoft.com/office/drawing/2014/main" id="{7F745B39-EB23-4EC5-B6DB-E76CBDD15D54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387927" y="333377"/>
            <a:ext cx="11416147" cy="6335713"/>
          </a:xfrm>
        </p:spPr>
        <p:txBody>
          <a:bodyPr anchor="t">
            <a:normAutofit/>
          </a:bodyPr>
          <a:lstStyle/>
          <a:p>
            <a:pPr marL="342891" indent="-342891" algn="just">
              <a:tabLst>
                <a:tab pos="342891" algn="l"/>
                <a:tab pos="447663" algn="l"/>
                <a:tab pos="896916" algn="l"/>
                <a:tab pos="1346166" algn="l"/>
                <a:tab pos="1795418" algn="l"/>
                <a:tab pos="2244669" algn="l"/>
                <a:tab pos="2693921" algn="l"/>
                <a:tab pos="3143172" algn="l"/>
                <a:tab pos="3592424" algn="l"/>
                <a:tab pos="4041674" algn="l"/>
                <a:tab pos="4490926" algn="l"/>
                <a:tab pos="4940176" algn="l"/>
                <a:tab pos="5389428" algn="l"/>
                <a:tab pos="5838679" algn="l"/>
                <a:tab pos="6287931" algn="l"/>
                <a:tab pos="6737182" algn="l"/>
                <a:tab pos="7186434" algn="l"/>
                <a:tab pos="7635684" algn="l"/>
                <a:tab pos="8084937" algn="l"/>
                <a:tab pos="8534187" algn="l"/>
                <a:tab pos="8983438" algn="l"/>
              </a:tabLst>
            </a:pPr>
            <a:endParaRPr lang="en-GB" altLang="pt-BR" sz="800" b="1" dirty="0">
              <a:latin typeface="Verdana" panose="020B0604030504040204" pitchFamily="34" charset="0"/>
            </a:endParaRPr>
          </a:p>
          <a:p>
            <a:pPr marL="342891" indent="-342891" algn="just">
              <a:tabLst>
                <a:tab pos="342891" algn="l"/>
                <a:tab pos="447663" algn="l"/>
                <a:tab pos="896916" algn="l"/>
                <a:tab pos="1346166" algn="l"/>
                <a:tab pos="1795418" algn="l"/>
                <a:tab pos="2244669" algn="l"/>
                <a:tab pos="2693921" algn="l"/>
                <a:tab pos="3143172" algn="l"/>
                <a:tab pos="3592424" algn="l"/>
                <a:tab pos="4041674" algn="l"/>
                <a:tab pos="4490926" algn="l"/>
                <a:tab pos="4940176" algn="l"/>
                <a:tab pos="5389428" algn="l"/>
                <a:tab pos="5838679" algn="l"/>
                <a:tab pos="6287931" algn="l"/>
                <a:tab pos="6737182" algn="l"/>
                <a:tab pos="7186434" algn="l"/>
                <a:tab pos="7635684" algn="l"/>
                <a:tab pos="8084937" algn="l"/>
                <a:tab pos="8534187" algn="l"/>
                <a:tab pos="8983438" algn="l"/>
              </a:tabLst>
            </a:pPr>
            <a:endParaRPr lang="en-GB" altLang="pt-BR" sz="1200" b="1" dirty="0">
              <a:latin typeface="Verdana" panose="020B0604030504040204" pitchFamily="34" charset="0"/>
            </a:endParaRPr>
          </a:p>
          <a:p>
            <a:pPr marL="342891" indent="-342891" algn="just">
              <a:tabLst>
                <a:tab pos="342891" algn="l"/>
                <a:tab pos="447663" algn="l"/>
                <a:tab pos="896916" algn="l"/>
                <a:tab pos="1346166" algn="l"/>
                <a:tab pos="1795418" algn="l"/>
                <a:tab pos="2244669" algn="l"/>
                <a:tab pos="2693921" algn="l"/>
                <a:tab pos="3143172" algn="l"/>
                <a:tab pos="3592424" algn="l"/>
                <a:tab pos="4041674" algn="l"/>
                <a:tab pos="4490926" algn="l"/>
                <a:tab pos="4940176" algn="l"/>
                <a:tab pos="5389428" algn="l"/>
                <a:tab pos="5838679" algn="l"/>
                <a:tab pos="6287931" algn="l"/>
                <a:tab pos="6737182" algn="l"/>
                <a:tab pos="7186434" algn="l"/>
                <a:tab pos="7635684" algn="l"/>
                <a:tab pos="8084937" algn="l"/>
                <a:tab pos="8534187" algn="l"/>
                <a:tab pos="8983438" algn="l"/>
              </a:tabLst>
            </a:pPr>
            <a:endParaRPr lang="en-GB" altLang="pt-BR" sz="1600" b="1" dirty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graphicFrame>
        <p:nvGraphicFramePr>
          <p:cNvPr id="7" name="Tabela 6">
            <a:extLst>
              <a:ext uri="{FF2B5EF4-FFF2-40B4-BE49-F238E27FC236}">
                <a16:creationId xmlns:a16="http://schemas.microsoft.com/office/drawing/2014/main" id="{9B9EC631-8D1D-4791-BF63-CA088D8125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1018109"/>
              </p:ext>
            </p:extLst>
          </p:nvPr>
        </p:nvGraphicFramePr>
        <p:xfrm>
          <a:off x="143339" y="43024"/>
          <a:ext cx="12048662" cy="681497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07182">
                  <a:extLst>
                    <a:ext uri="{9D8B030D-6E8A-4147-A177-3AD203B41FA5}">
                      <a16:colId xmlns:a16="http://schemas.microsoft.com/office/drawing/2014/main" val="2351184226"/>
                    </a:ext>
                  </a:extLst>
                </a:gridCol>
                <a:gridCol w="7012314">
                  <a:extLst>
                    <a:ext uri="{9D8B030D-6E8A-4147-A177-3AD203B41FA5}">
                      <a16:colId xmlns:a16="http://schemas.microsoft.com/office/drawing/2014/main" val="1402656384"/>
                    </a:ext>
                  </a:extLst>
                </a:gridCol>
                <a:gridCol w="2429166">
                  <a:extLst>
                    <a:ext uri="{9D8B030D-6E8A-4147-A177-3AD203B41FA5}">
                      <a16:colId xmlns:a16="http://schemas.microsoft.com/office/drawing/2014/main" val="852309293"/>
                    </a:ext>
                  </a:extLst>
                </a:gridCol>
              </a:tblGrid>
              <a:tr h="55549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700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CRITÉRIO DE JULGAMENTO</a:t>
                      </a:r>
                      <a:endParaRPr lang="pt-BR" sz="1700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6" marR="67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700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PARÂMETRO</a:t>
                      </a:r>
                      <a:endParaRPr lang="pt-BR" sz="1700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6" marR="67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700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MODALIDADE APLICÁVEL</a:t>
                      </a:r>
                      <a:endParaRPr lang="pt-BR" sz="1700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6" marR="6716" marT="0" marB="0" anchor="ctr"/>
                </a:tc>
                <a:extLst>
                  <a:ext uri="{0D108BD9-81ED-4DB2-BD59-A6C34878D82A}">
                    <a16:rowId xmlns:a16="http://schemas.microsoft.com/office/drawing/2014/main" val="3853842687"/>
                  </a:ext>
                </a:extLst>
              </a:tr>
              <a:tr h="72721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ndara" panose="020E0502030303020204" pitchFamily="34" charset="0"/>
                        </a:rPr>
                        <a:t>MENOR PREÇO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ndara" panose="020E0502030303020204" pitchFamily="34" charset="0"/>
                        </a:rPr>
                        <a:t>(art. 34)</a:t>
                      </a:r>
                      <a:endParaRPr lang="pt-BR" sz="160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6" marR="6716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Candara" panose="020E0502030303020204" pitchFamily="34" charset="0"/>
                        </a:rPr>
                        <a:t>considerará o menor dispêndio para a Administração, apurado a partir do valor nominal (R$) da proposta</a:t>
                      </a:r>
                      <a:endParaRPr lang="pt-BR" sz="1600" dirty="0"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6" marR="6716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Candara" panose="020E0502030303020204" pitchFamily="34" charset="0"/>
                        </a:rPr>
                        <a:t>Pregão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Candara" panose="020E0502030303020204" pitchFamily="34" charset="0"/>
                        </a:rPr>
                        <a:t>Concorrência 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Candara" panose="020E0502030303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Diálogo Competitivo</a:t>
                      </a:r>
                    </a:p>
                  </a:txBody>
                  <a:tcPr marL="6716" marR="6716" marT="0" marB="0" anchor="ctr"/>
                </a:tc>
                <a:extLst>
                  <a:ext uri="{0D108BD9-81ED-4DB2-BD59-A6C34878D82A}">
                    <a16:rowId xmlns:a16="http://schemas.microsoft.com/office/drawing/2014/main" val="2167286023"/>
                  </a:ext>
                </a:extLst>
              </a:tr>
              <a:tr h="12855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ndara" panose="020E0502030303020204" pitchFamily="34" charset="0"/>
                        </a:rPr>
                        <a:t>MAIOR DESCONTO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ndara" panose="020E0502030303020204" pitchFamily="34" charset="0"/>
                        </a:rPr>
                        <a:t>(art. 34)</a:t>
                      </a:r>
                      <a:endParaRPr lang="pt-BR" sz="160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6" marR="6716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Candara" panose="020E0502030303020204" pitchFamily="34" charset="0"/>
                        </a:rPr>
                        <a:t>considerará o menor dispêndio para a Administração, apurado a partir do percentual de desconto (%) sobre o valor estimado do objeto em disputa</a:t>
                      </a:r>
                      <a:endParaRPr lang="pt-BR" sz="1600" dirty="0"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6" marR="6716" marT="0" marB="0" anchor="ctr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7598168"/>
                  </a:ext>
                </a:extLst>
              </a:tr>
              <a:tr h="99407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ndara" panose="020E0502030303020204" pitchFamily="34" charset="0"/>
                        </a:rPr>
                        <a:t>MELHOR TÉCNICA OU CONTEÚDO ARTÍSTICO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ndara" panose="020E0502030303020204" pitchFamily="34" charset="0"/>
                        </a:rPr>
                        <a:t>(art. 35)</a:t>
                      </a:r>
                      <a:endParaRPr lang="pt-BR" sz="160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6" marR="6716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Candara" panose="020E0502030303020204" pitchFamily="34" charset="0"/>
                        </a:rPr>
                        <a:t>o fator preponderante para a escolha do vencedor não é o preço, mas critérios de qualidade e especificidade indispensáveis para o alcance do interesse público</a:t>
                      </a:r>
                      <a:endParaRPr lang="pt-BR" sz="1600" dirty="0"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6" marR="67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Candara" panose="020E0502030303020204" pitchFamily="34" charset="0"/>
                        </a:rPr>
                        <a:t>Concurso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Candara" panose="020E0502030303020204" pitchFamily="34" charset="0"/>
                        </a:rPr>
                        <a:t>Concorrência</a:t>
                      </a:r>
                      <a:endParaRPr lang="pt-BR" sz="1600" dirty="0"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6" marR="6716" marT="0" marB="0" anchor="ctr"/>
                </a:tc>
                <a:extLst>
                  <a:ext uri="{0D108BD9-81ED-4DB2-BD59-A6C34878D82A}">
                    <a16:rowId xmlns:a16="http://schemas.microsoft.com/office/drawing/2014/main" val="4250710684"/>
                  </a:ext>
                </a:extLst>
              </a:tr>
              <a:tr h="136996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ndara" panose="020E0502030303020204" pitchFamily="34" charset="0"/>
                        </a:rPr>
                        <a:t>TÉCNICA E PREÇO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ndara" panose="020E0502030303020204" pitchFamily="34" charset="0"/>
                        </a:rPr>
                        <a:t>(</a:t>
                      </a:r>
                      <a:r>
                        <a:rPr lang="pt-BR" sz="1600" dirty="0" err="1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ndara" panose="020E0502030303020204" pitchFamily="34" charset="0"/>
                        </a:rPr>
                        <a:t>arts</a:t>
                      </a:r>
                      <a:r>
                        <a:rPr lang="pt-BR" sz="16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ndara" panose="020E0502030303020204" pitchFamily="34" charset="0"/>
                        </a:rPr>
                        <a:t>. 36 a 38)</a:t>
                      </a:r>
                      <a:endParaRPr lang="pt-BR" sz="160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6" marR="6716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Candara" panose="020E0502030303020204" pitchFamily="34" charset="0"/>
                        </a:rPr>
                        <a:t>os fatores “técnica” e “preço” serão considerados de acordo com pro­porções previamente consignadas em edital. Não há, pois, prevalência de qualquer dos fatores, mas um procedimento objetivo de aferição da média ponderada das valorizações das propostas técnicas e de preço</a:t>
                      </a:r>
                      <a:endParaRPr lang="pt-BR" sz="1600" dirty="0"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6" marR="67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Candara" panose="020E0502030303020204" pitchFamily="34" charset="0"/>
                        </a:rPr>
                        <a:t>Concorrência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Candara" panose="020E0502030303020204" pitchFamily="34" charset="0"/>
                        </a:rPr>
                        <a:t>Diálogo Competitivo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Candara" panose="020E0502030303020204" pitchFamily="34" charset="0"/>
                        </a:rPr>
                        <a:t> </a:t>
                      </a:r>
                      <a:endParaRPr lang="pt-BR" sz="1600" dirty="0"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6" marR="6716" marT="0" marB="0" anchor="ctr"/>
                </a:tc>
                <a:extLst>
                  <a:ext uri="{0D108BD9-81ED-4DB2-BD59-A6C34878D82A}">
                    <a16:rowId xmlns:a16="http://schemas.microsoft.com/office/drawing/2014/main" val="2139733012"/>
                  </a:ext>
                </a:extLst>
              </a:tr>
              <a:tr h="51276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ndara" panose="020E0502030303020204" pitchFamily="34" charset="0"/>
                        </a:rPr>
                        <a:t>MAIOR LANCE</a:t>
                      </a:r>
                      <a:endParaRPr lang="pt-BR" sz="160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6" marR="6716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Candara" panose="020E0502030303020204" pitchFamily="34" charset="0"/>
                        </a:rPr>
                        <a:t>será considerada a melhor proposta aquela que corresponder ao maior valor nominal ofertado</a:t>
                      </a:r>
                      <a:endParaRPr lang="pt-BR" sz="1600" dirty="0"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6" marR="67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Candara" panose="020E0502030303020204" pitchFamily="34" charset="0"/>
                        </a:rPr>
                        <a:t>Leilão</a:t>
                      </a:r>
                      <a:endParaRPr lang="pt-BR" sz="1600" dirty="0"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6" marR="6716" marT="0" marB="0" anchor="ctr"/>
                </a:tc>
                <a:extLst>
                  <a:ext uri="{0D108BD9-81ED-4DB2-BD59-A6C34878D82A}">
                    <a16:rowId xmlns:a16="http://schemas.microsoft.com/office/drawing/2014/main" val="380010579"/>
                  </a:ext>
                </a:extLst>
              </a:tr>
              <a:tr h="136996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ndara" panose="020E0502030303020204" pitchFamily="34" charset="0"/>
                        </a:rPr>
                        <a:t>MAIOR RETORNO ECONÔMICO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ndara" panose="020E0502030303020204" pitchFamily="34" charset="0"/>
                        </a:rPr>
                        <a:t>(art. 39)</a:t>
                      </a:r>
                      <a:endParaRPr lang="pt-BR" sz="160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6" marR="6716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Candara" panose="020E0502030303020204" pitchFamily="34" charset="0"/>
                        </a:rPr>
                        <a:t>utilizado exclusivamente para a celebração de contrato de eficiência, considerará a maior economia para a Administração, e a remuneração deverá ser fixada em percentual que incidirá de forma proporcional à economia efetivamente obtida na execução do contrato</a:t>
                      </a:r>
                      <a:endParaRPr lang="pt-BR" sz="1600" dirty="0"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6" marR="67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Candara" panose="020E0502030303020204" pitchFamily="34" charset="0"/>
                        </a:rPr>
                        <a:t>Concorrência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Candara" panose="020E0502030303020204" pitchFamily="34" charset="0"/>
                        </a:rPr>
                        <a:t>Diálogo Competitivo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Candara" panose="020E0502030303020204" pitchFamily="34" charset="0"/>
                        </a:rPr>
                        <a:t> </a:t>
                      </a:r>
                      <a:endParaRPr lang="pt-BR" sz="1600" dirty="0"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6" marR="6716" marT="0" marB="0" anchor="ctr"/>
                </a:tc>
                <a:extLst>
                  <a:ext uri="{0D108BD9-81ED-4DB2-BD59-A6C34878D82A}">
                    <a16:rowId xmlns:a16="http://schemas.microsoft.com/office/drawing/2014/main" val="39903211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776935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738</TotalTime>
  <Words>1663</Words>
  <Application>Microsoft Office PowerPoint</Application>
  <PresentationFormat>Widescreen</PresentationFormat>
  <Paragraphs>214</Paragraphs>
  <Slides>16</Slides>
  <Notes>12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24" baseType="lpstr">
      <vt:lpstr>Arial</vt:lpstr>
      <vt:lpstr>Averta-Regular</vt:lpstr>
      <vt:lpstr>Calibri</vt:lpstr>
      <vt:lpstr>Calibri Light</vt:lpstr>
      <vt:lpstr>Candara</vt:lpstr>
      <vt:lpstr>Verdana</vt:lpstr>
      <vt:lpstr>Wingdings</vt:lpstr>
      <vt:lpstr>Tema do Office</vt:lpstr>
      <vt:lpstr>MODALIDADES E PROCEDIMENTOS NA NOVA LEI DE LICITAÇÕES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ESMPU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Elisa Suhet Sad</dc:creator>
  <cp:lastModifiedBy>Vanessa Santos Fonseca</cp:lastModifiedBy>
  <cp:revision>49</cp:revision>
  <dcterms:created xsi:type="dcterms:W3CDTF">2020-01-23T16:29:04Z</dcterms:created>
  <dcterms:modified xsi:type="dcterms:W3CDTF">2022-08-18T20:41:53Z</dcterms:modified>
</cp:coreProperties>
</file>