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4"/>
  </p:sldMasterIdLst>
  <p:notesMasterIdLst>
    <p:notesMasterId r:id="rId44"/>
  </p:notesMasterIdLst>
  <p:handoutMasterIdLst>
    <p:handoutMasterId r:id="rId45"/>
  </p:handoutMasterIdLst>
  <p:sldIdLst>
    <p:sldId id="256" r:id="rId5"/>
    <p:sldId id="257" r:id="rId6"/>
    <p:sldId id="258" r:id="rId7"/>
    <p:sldId id="298" r:id="rId8"/>
    <p:sldId id="260" r:id="rId9"/>
    <p:sldId id="261" r:id="rId10"/>
    <p:sldId id="265" r:id="rId11"/>
    <p:sldId id="264" r:id="rId12"/>
    <p:sldId id="266" r:id="rId13"/>
    <p:sldId id="267" r:id="rId14"/>
    <p:sldId id="291" r:id="rId15"/>
    <p:sldId id="263" r:id="rId16"/>
    <p:sldId id="262" r:id="rId17"/>
    <p:sldId id="272" r:id="rId18"/>
    <p:sldId id="271" r:id="rId19"/>
    <p:sldId id="270" r:id="rId20"/>
    <p:sldId id="269" r:id="rId21"/>
    <p:sldId id="275" r:id="rId22"/>
    <p:sldId id="274" r:id="rId23"/>
    <p:sldId id="273" r:id="rId24"/>
    <p:sldId id="268" r:id="rId25"/>
    <p:sldId id="278" r:id="rId26"/>
    <p:sldId id="281" r:id="rId27"/>
    <p:sldId id="276" r:id="rId28"/>
    <p:sldId id="279" r:id="rId29"/>
    <p:sldId id="283" r:id="rId30"/>
    <p:sldId id="296" r:id="rId31"/>
    <p:sldId id="290" r:id="rId32"/>
    <p:sldId id="289" r:id="rId33"/>
    <p:sldId id="288" r:id="rId34"/>
    <p:sldId id="287" r:id="rId35"/>
    <p:sldId id="286" r:id="rId36"/>
    <p:sldId id="285" r:id="rId37"/>
    <p:sldId id="284" r:id="rId38"/>
    <p:sldId id="292" r:id="rId39"/>
    <p:sldId id="293" r:id="rId40"/>
    <p:sldId id="294" r:id="rId41"/>
    <p:sldId id="295" r:id="rId42"/>
    <p:sldId id="297" r:id="rId43"/>
  </p:sldIdLst>
  <p:sldSz cx="12192000" cy="6858000"/>
  <p:notesSz cx="6858000" cy="9144000"/>
  <p:defaultTextStyle>
    <a:defPPr rtl="0">
      <a:defRPr lang="pt-P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3C9A21-A6B7-4B11-834C-373E99C7A456}" v="5" dt="2022-07-27T22:09:24.8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660"/>
  </p:normalViewPr>
  <p:slideViewPr>
    <p:cSldViewPr snapToGrid="0">
      <p:cViewPr varScale="1">
        <p:scale>
          <a:sx n="50" d="100"/>
          <a:sy n="50" d="100"/>
        </p:scale>
        <p:origin x="907"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EE18FA9B-3E06-41AF-BDF7-6710797097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t-BR"/>
          </a:p>
        </p:txBody>
      </p:sp>
      <p:sp>
        <p:nvSpPr>
          <p:cNvPr id="3" name="Espaço Reservado para Data 2">
            <a:extLst>
              <a:ext uri="{FF2B5EF4-FFF2-40B4-BE49-F238E27FC236}">
                <a16:creationId xmlns:a16="http://schemas.microsoft.com/office/drawing/2014/main" id="{40F9B942-99CF-4AC4-9F77-E625D2C71C6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7348129-1D48-4BC0-A8DB-DE2F4BBEA824}" type="datetime1">
              <a:rPr lang="pt-BR" smtClean="0"/>
              <a:t>15/08/2022</a:t>
            </a:fld>
            <a:endParaRPr lang="pt-BR"/>
          </a:p>
        </p:txBody>
      </p:sp>
      <p:sp>
        <p:nvSpPr>
          <p:cNvPr id="4" name="Espaço Reservado para Rodapé 3">
            <a:extLst>
              <a:ext uri="{FF2B5EF4-FFF2-40B4-BE49-F238E27FC236}">
                <a16:creationId xmlns:a16="http://schemas.microsoft.com/office/drawing/2014/main" id="{3CAD4C1D-64AA-4DA1-8A75-FCF5ECA450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t-BR"/>
          </a:p>
        </p:txBody>
      </p:sp>
      <p:sp>
        <p:nvSpPr>
          <p:cNvPr id="5" name="Espaço Reservado para o Número do Slide 4">
            <a:extLst>
              <a:ext uri="{FF2B5EF4-FFF2-40B4-BE49-F238E27FC236}">
                <a16:creationId xmlns:a16="http://schemas.microsoft.com/office/drawing/2014/main" id="{8D886DA9-2A38-4F39-B33B-4F7B5E4444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775EF03-110B-4710-A708-FEF1927612B9}" type="slidenum">
              <a:rPr lang="pt-BR" smtClean="0"/>
              <a:t>‹nº›</a:t>
            </a:fld>
            <a:endParaRPr lang="pt-BR"/>
          </a:p>
        </p:txBody>
      </p:sp>
    </p:spTree>
    <p:extLst>
      <p:ext uri="{BB962C8B-B14F-4D97-AF65-F5344CB8AC3E}">
        <p14:creationId xmlns:p14="http://schemas.microsoft.com/office/powerpoint/2010/main" val="16323214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t-BR" noProof="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24C4A0FF-11C3-4916-A589-DFB00A47FD91}" type="datetime1">
              <a:rPr lang="pt-BR" noProof="0" smtClean="0"/>
              <a:t>15/08/2022</a:t>
            </a:fld>
            <a:endParaRPr lang="pt-BR" noProof="0"/>
          </a:p>
        </p:txBody>
      </p:sp>
      <p:sp>
        <p:nvSpPr>
          <p:cNvPr id="4" name="Espaço Reservado para Imagem do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pt-BR" noProof="0"/>
          </a:p>
        </p:txBody>
      </p:sp>
      <p:sp>
        <p:nvSpPr>
          <p:cNvPr id="5" name="Espaço Reservado para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t-BR" noProof="0"/>
              <a:t>Editar estilos de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t-BR" noProof="0"/>
          </a:p>
        </p:txBody>
      </p:sp>
      <p:sp>
        <p:nvSpPr>
          <p:cNvPr id="7" name="Espaço Reservado para o Número do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18CCA95-4F40-4CDD-BF1E-B8C9EB86EE73}" type="slidenum">
              <a:rPr lang="pt-BR" noProof="0" smtClean="0"/>
              <a:t>‹nº›</a:t>
            </a:fld>
            <a:endParaRPr lang="pt-BR" noProof="0"/>
          </a:p>
        </p:txBody>
      </p:sp>
    </p:spTree>
    <p:extLst>
      <p:ext uri="{BB962C8B-B14F-4D97-AF65-F5344CB8AC3E}">
        <p14:creationId xmlns:p14="http://schemas.microsoft.com/office/powerpoint/2010/main" val="25662959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Nota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918CCA95-4F40-4CDD-BF1E-B8C9EB86EE73}" type="slidenum">
              <a:rPr lang="pt-BR" smtClean="0"/>
              <a:t>1</a:t>
            </a:fld>
            <a:endParaRPr lang="pt-BR"/>
          </a:p>
        </p:txBody>
      </p:sp>
    </p:spTree>
    <p:extLst>
      <p:ext uri="{BB962C8B-B14F-4D97-AF65-F5344CB8AC3E}">
        <p14:creationId xmlns:p14="http://schemas.microsoft.com/office/powerpoint/2010/main" val="303180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a:t>Click to edit Master title style</a:t>
            </a:r>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11EAACC7-3B3F-47D1-959A-EF58926E955E}" type="datetimeFigureOut">
              <a:rPr lang="en-US" smtClean="0"/>
              <a:t>8/15/2022</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‹nº›</a:t>
            </a:fld>
            <a:endParaRPr lang="en-US"/>
          </a:p>
        </p:txBody>
      </p:sp>
    </p:spTree>
    <p:extLst>
      <p:ext uri="{BB962C8B-B14F-4D97-AF65-F5344CB8AC3E}">
        <p14:creationId xmlns:p14="http://schemas.microsoft.com/office/powerpoint/2010/main" val="2524780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11EAACC7-3B3F-47D1-959A-EF58926E955E}" type="datetimeFigureOut">
              <a:rPr lang="en-US" smtClean="0"/>
              <a:t>8/15/2022</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312CC964-A50B-4C29-B4E4-2C30BB34CCF3}" type="slidenum">
              <a:rPr lang="en-US" smtClean="0"/>
              <a:t>‹nº›</a:t>
            </a:fld>
            <a:endParaRPr lang="en-US"/>
          </a:p>
        </p:txBody>
      </p:sp>
    </p:spTree>
    <p:extLst>
      <p:ext uri="{BB962C8B-B14F-4D97-AF65-F5344CB8AC3E}">
        <p14:creationId xmlns:p14="http://schemas.microsoft.com/office/powerpoint/2010/main" val="3043669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11EAACC7-3B3F-47D1-959A-EF58926E955E}" type="datetimeFigureOut">
              <a:rPr lang="en-US" smtClean="0"/>
              <a:t>8/15/2022</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312CC964-A50B-4C29-B4E4-2C30BB34CCF3}" type="slidenum">
              <a:rPr lang="en-US" smtClean="0"/>
              <a:t>‹nº›</a:t>
            </a:fld>
            <a:endParaRPr lang="en-US"/>
          </a:p>
        </p:txBody>
      </p:sp>
    </p:spTree>
    <p:extLst>
      <p:ext uri="{BB962C8B-B14F-4D97-AF65-F5344CB8AC3E}">
        <p14:creationId xmlns:p14="http://schemas.microsoft.com/office/powerpoint/2010/main" val="280252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11EAACC7-3B3F-47D1-959A-EF58926E955E}" type="datetimeFigureOut">
              <a:rPr lang="en-US" smtClean="0"/>
              <a:t>8/15/2022</a:t>
            </a:fld>
            <a:endParaRPr lang="en-US"/>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‹nº›</a:t>
            </a:fld>
            <a:endParaRPr lang="en-US"/>
          </a:p>
        </p:txBody>
      </p:sp>
    </p:spTree>
    <p:extLst>
      <p:ext uri="{BB962C8B-B14F-4D97-AF65-F5344CB8AC3E}">
        <p14:creationId xmlns:p14="http://schemas.microsoft.com/office/powerpoint/2010/main" val="611922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11EAACC7-3B3F-47D1-959A-EF58926E955E}" type="datetimeFigureOut">
              <a:rPr lang="en-US" smtClean="0"/>
              <a:t>8/15/2022</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‹nº›</a:t>
            </a:fld>
            <a:endParaRPr lang="en-US"/>
          </a:p>
        </p:txBody>
      </p:sp>
    </p:spTree>
    <p:extLst>
      <p:ext uri="{BB962C8B-B14F-4D97-AF65-F5344CB8AC3E}">
        <p14:creationId xmlns:p14="http://schemas.microsoft.com/office/powerpoint/2010/main" val="2477780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11EAACC7-3B3F-47D1-959A-EF58926E955E}" type="datetimeFigureOut">
              <a:rPr lang="en-US" smtClean="0"/>
              <a:t>8/15/2022</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‹nº›</a:t>
            </a:fld>
            <a:endParaRPr lang="en-US"/>
          </a:p>
        </p:txBody>
      </p:sp>
    </p:spTree>
    <p:extLst>
      <p:ext uri="{BB962C8B-B14F-4D97-AF65-F5344CB8AC3E}">
        <p14:creationId xmlns:p14="http://schemas.microsoft.com/office/powerpoint/2010/main" val="3224467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11EAACC7-3B3F-47D1-959A-EF58926E955E}" type="datetimeFigureOut">
              <a:rPr lang="en-US" smtClean="0"/>
              <a:t>8/15/2022</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‹nº›</a:t>
            </a:fld>
            <a:endParaRPr lang="en-US"/>
          </a:p>
        </p:txBody>
      </p:sp>
    </p:spTree>
    <p:extLst>
      <p:ext uri="{BB962C8B-B14F-4D97-AF65-F5344CB8AC3E}">
        <p14:creationId xmlns:p14="http://schemas.microsoft.com/office/powerpoint/2010/main" val="242230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11EAACC7-3B3F-47D1-959A-EF58926E955E}" type="datetimeFigureOut">
              <a:rPr lang="en-US" smtClean="0"/>
              <a:t>8/15/2022</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‹nº›</a:t>
            </a:fld>
            <a:endParaRPr lang="en-US"/>
          </a:p>
        </p:txBody>
      </p:sp>
    </p:spTree>
    <p:extLst>
      <p:ext uri="{BB962C8B-B14F-4D97-AF65-F5344CB8AC3E}">
        <p14:creationId xmlns:p14="http://schemas.microsoft.com/office/powerpoint/2010/main" val="1619255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11EAACC7-3B3F-47D1-959A-EF58926E955E}" type="datetimeFigureOut">
              <a:rPr lang="en-US" smtClean="0"/>
              <a:t>8/15/2022</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‹nº›</a:t>
            </a:fld>
            <a:endParaRPr lang="en-US"/>
          </a:p>
        </p:txBody>
      </p:sp>
    </p:spTree>
    <p:extLst>
      <p:ext uri="{BB962C8B-B14F-4D97-AF65-F5344CB8AC3E}">
        <p14:creationId xmlns:p14="http://schemas.microsoft.com/office/powerpoint/2010/main" val="1079676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11EAACC7-3B3F-47D1-959A-EF58926E955E}" type="datetimeFigureOut">
              <a:rPr lang="en-US" smtClean="0"/>
              <a:t>8/15/2022</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‹nº›</a:t>
            </a:fld>
            <a:endParaRPr lang="en-US"/>
          </a:p>
        </p:txBody>
      </p:sp>
    </p:spTree>
    <p:extLst>
      <p:ext uri="{BB962C8B-B14F-4D97-AF65-F5344CB8AC3E}">
        <p14:creationId xmlns:p14="http://schemas.microsoft.com/office/powerpoint/2010/main" val="3601063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11EAACC7-3B3F-47D1-959A-EF58926E955E}" type="datetimeFigureOut">
              <a:rPr lang="en-US" smtClean="0"/>
              <a:t>8/15/2022</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‹nº›</a:t>
            </a:fld>
            <a:endParaRPr lang="en-US"/>
          </a:p>
        </p:txBody>
      </p:sp>
    </p:spTree>
    <p:extLst>
      <p:ext uri="{BB962C8B-B14F-4D97-AF65-F5344CB8AC3E}">
        <p14:creationId xmlns:p14="http://schemas.microsoft.com/office/powerpoint/2010/main" val="1082943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11EAACC7-3B3F-47D1-959A-EF58926E955E}" type="datetimeFigureOut">
              <a:rPr lang="en-US" smtClean="0"/>
              <a:t>8/15/2022</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‹nº›</a:t>
            </a:fld>
            <a:endParaRPr lang="en-US"/>
          </a:p>
        </p:txBody>
      </p:sp>
    </p:spTree>
    <p:extLst>
      <p:ext uri="{BB962C8B-B14F-4D97-AF65-F5344CB8AC3E}">
        <p14:creationId xmlns:p14="http://schemas.microsoft.com/office/powerpoint/2010/main" val="45939334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13" r:id="rId4"/>
    <p:sldLayoutId id="2147483714" r:id="rId5"/>
    <p:sldLayoutId id="2147483719" r:id="rId6"/>
    <p:sldLayoutId id="2147483715" r:id="rId7"/>
    <p:sldLayoutId id="2147483716" r:id="rId8"/>
    <p:sldLayoutId id="2147483717" r:id="rId9"/>
    <p:sldLayoutId id="2147483718" r:id="rId10"/>
    <p:sldLayoutId id="2147483720" r:id="rId11"/>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8">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0">
            <a:extLst>
              <a:ext uri="{FF2B5EF4-FFF2-40B4-BE49-F238E27FC236}">
                <a16:creationId xmlns:a16="http://schemas.microsoft.com/office/drawing/2014/main" id="{B13969F2-ED52-4E5C-B3FC-01E01B8B9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2"/>
            <a:ext cx="12192000" cy="6857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FB28281-3783-403A-B1AB-0182A003DFE3}"/>
              </a:ext>
            </a:extLst>
          </p:cNvPr>
          <p:cNvSpPr>
            <a:spLocks noGrp="1"/>
          </p:cNvSpPr>
          <p:nvPr>
            <p:ph type="ctrTitle"/>
          </p:nvPr>
        </p:nvSpPr>
        <p:spPr>
          <a:xfrm>
            <a:off x="871870" y="749595"/>
            <a:ext cx="5645888" cy="3902149"/>
          </a:xfrm>
        </p:spPr>
        <p:txBody>
          <a:bodyPr rtlCol="0" anchor="t">
            <a:normAutofit fontScale="90000"/>
          </a:bodyPr>
          <a:lstStyle/>
          <a:p>
            <a:pPr algn="l" rtl="0"/>
            <a:r>
              <a:rPr lang="pt-BR" sz="6600" b="1" i="1" dirty="0" err="1">
                <a:solidFill>
                  <a:schemeClr val="accent1">
                    <a:lumMod val="50000"/>
                  </a:schemeClr>
                </a:solidFill>
                <a:effectLst>
                  <a:outerShdw blurRad="38100" dist="38100" dir="2700000" algn="tl">
                    <a:srgbClr val="000000">
                      <a:alpha val="43137"/>
                    </a:srgbClr>
                  </a:outerShdw>
                </a:effectLst>
              </a:rPr>
              <a:t>Compliance</a:t>
            </a:r>
            <a:r>
              <a:rPr lang="pt-BR" sz="6600" b="1" dirty="0">
                <a:solidFill>
                  <a:schemeClr val="accent1">
                    <a:lumMod val="50000"/>
                  </a:schemeClr>
                </a:solidFill>
                <a:effectLst>
                  <a:outerShdw blurRad="38100" dist="38100" dir="2700000" algn="tl">
                    <a:srgbClr val="000000">
                      <a:alpha val="43137"/>
                    </a:srgbClr>
                  </a:outerShdw>
                </a:effectLst>
              </a:rPr>
              <a:t> na Nova Lei de Licitação e Contratos</a:t>
            </a:r>
            <a:endParaRPr lang="pt-BR" dirty="0">
              <a:solidFill>
                <a:schemeClr val="accent1">
                  <a:lumMod val="50000"/>
                </a:schemeClr>
              </a:solidFill>
            </a:endParaRPr>
          </a:p>
        </p:txBody>
      </p:sp>
      <p:sp>
        <p:nvSpPr>
          <p:cNvPr id="3" name="Subtítulo 2">
            <a:extLst>
              <a:ext uri="{FF2B5EF4-FFF2-40B4-BE49-F238E27FC236}">
                <a16:creationId xmlns:a16="http://schemas.microsoft.com/office/drawing/2014/main" id="{C4542EAC-8BF3-4BFD-9891-145BC49409C2}"/>
              </a:ext>
            </a:extLst>
          </p:cNvPr>
          <p:cNvSpPr>
            <a:spLocks noGrp="1"/>
          </p:cNvSpPr>
          <p:nvPr>
            <p:ph type="subTitle" idx="1"/>
          </p:nvPr>
        </p:nvSpPr>
        <p:spPr>
          <a:xfrm>
            <a:off x="871870" y="4651744"/>
            <a:ext cx="5347861" cy="1977655"/>
          </a:xfrm>
        </p:spPr>
        <p:txBody>
          <a:bodyPr rtlCol="0" anchor="b">
            <a:normAutofit fontScale="70000" lnSpcReduction="20000"/>
          </a:bodyPr>
          <a:lstStyle/>
          <a:p>
            <a:pPr algn="l"/>
            <a:r>
              <a:rPr lang="pt-BR" sz="2300" b="1" dirty="0">
                <a:solidFill>
                  <a:srgbClr val="C00000"/>
                </a:solidFill>
              </a:rPr>
              <a:t>Irene Patrícia Nohara</a:t>
            </a:r>
          </a:p>
          <a:p>
            <a:pPr algn="l"/>
            <a:r>
              <a:rPr lang="pt-BR" sz="2300" dirty="0"/>
              <a:t>Livre-Docente e Doutora em Direito do Estado USP</a:t>
            </a:r>
          </a:p>
          <a:p>
            <a:pPr algn="l"/>
            <a:r>
              <a:rPr lang="pt-BR" sz="2300" dirty="0"/>
              <a:t>Professora-Pesquisadora do Doutorado e Mestrado da Universidade Presbiteriana Mackenzie</a:t>
            </a:r>
          </a:p>
          <a:p>
            <a:pPr algn="l" rtl="0"/>
            <a:endParaRPr lang="pt-BR" dirty="0"/>
          </a:p>
        </p:txBody>
      </p:sp>
      <p:pic>
        <p:nvPicPr>
          <p:cNvPr id="28" name="Picture 3" descr="Padrão do plano de fundo&#10;&#10;Descrição gerada automaticamente">
            <a:extLst>
              <a:ext uri="{FF2B5EF4-FFF2-40B4-BE49-F238E27FC236}">
                <a16:creationId xmlns:a16="http://schemas.microsoft.com/office/drawing/2014/main" id="{34B566D4-144E-89A8-45E6-4C0BF0F5A0EA}"/>
              </a:ext>
            </a:extLst>
          </p:cNvPr>
          <p:cNvPicPr>
            <a:picLocks noChangeAspect="1"/>
          </p:cNvPicPr>
          <p:nvPr/>
        </p:nvPicPr>
        <p:blipFill rotWithShape="1">
          <a:blip r:embed="rId3"/>
          <a:srcRect l="24172" r="24172"/>
          <a:stretch/>
        </p:blipFill>
        <p:spPr>
          <a:xfrm>
            <a:off x="5879804" y="-6350"/>
            <a:ext cx="6312196" cy="6874330"/>
          </a:xfrm>
          <a:custGeom>
            <a:avLst/>
            <a:gdLst/>
            <a:ahLst/>
            <a:cxnLst/>
            <a:rect l="l" t="t" r="r" b="b"/>
            <a:pathLst>
              <a:path w="6312196" h="6874330">
                <a:moveTo>
                  <a:pt x="2047193" y="0"/>
                </a:moveTo>
                <a:lnTo>
                  <a:pt x="6312196" y="0"/>
                </a:lnTo>
                <a:lnTo>
                  <a:pt x="6312196" y="6874330"/>
                </a:lnTo>
                <a:lnTo>
                  <a:pt x="0" y="6874330"/>
                </a:lnTo>
                <a:close/>
              </a:path>
            </a:pathLst>
          </a:custGeom>
        </p:spPr>
      </p:pic>
      <p:cxnSp>
        <p:nvCxnSpPr>
          <p:cNvPr id="29" name="Straight Connector 12">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634715" y="0"/>
            <a:ext cx="914401" cy="685734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4" name="Imagem 4" descr="Texto&#10;&#10;Descrição gerada automaticamente">
            <a:extLst>
              <a:ext uri="{FF2B5EF4-FFF2-40B4-BE49-F238E27FC236}">
                <a16:creationId xmlns:a16="http://schemas.microsoft.com/office/drawing/2014/main" id="{8E01069D-5AF4-3BA2-1EDD-B484D0D96552}"/>
              </a:ext>
            </a:extLst>
          </p:cNvPr>
          <p:cNvPicPr>
            <a:picLocks noChangeAspect="1"/>
          </p:cNvPicPr>
          <p:nvPr/>
        </p:nvPicPr>
        <p:blipFill>
          <a:blip r:embed="rId4"/>
          <a:stretch>
            <a:fillRect/>
          </a:stretch>
        </p:blipFill>
        <p:spPr>
          <a:xfrm>
            <a:off x="6595449" y="1980319"/>
            <a:ext cx="6455120" cy="3380213"/>
          </a:xfrm>
          <a:prstGeom prst="rect">
            <a:avLst/>
          </a:prstGeom>
        </p:spPr>
      </p:pic>
      <p:pic>
        <p:nvPicPr>
          <p:cNvPr id="6" name="Imagem 8">
            <a:extLst>
              <a:ext uri="{FF2B5EF4-FFF2-40B4-BE49-F238E27FC236}">
                <a16:creationId xmlns:a16="http://schemas.microsoft.com/office/drawing/2014/main" id="{9D5DFDFC-BE93-651F-0BF7-65A74A158DC2}"/>
              </a:ext>
            </a:extLst>
          </p:cNvPr>
          <p:cNvPicPr>
            <a:picLocks noChangeAspect="1"/>
          </p:cNvPicPr>
          <p:nvPr/>
        </p:nvPicPr>
        <p:blipFill>
          <a:blip r:embed="rId5"/>
          <a:stretch>
            <a:fillRect/>
          </a:stretch>
        </p:blipFill>
        <p:spPr>
          <a:xfrm>
            <a:off x="7031468" y="-1130294"/>
            <a:ext cx="5972269" cy="5989305"/>
          </a:xfrm>
          <a:prstGeom prst="rect">
            <a:avLst/>
          </a:prstGeom>
        </p:spPr>
      </p:pic>
      <p:pic>
        <p:nvPicPr>
          <p:cNvPr id="8" name="Imagem 9" descr="Logotipo, nome da empresa&#10;&#10;Descrição gerada automaticamente">
            <a:extLst>
              <a:ext uri="{FF2B5EF4-FFF2-40B4-BE49-F238E27FC236}">
                <a16:creationId xmlns:a16="http://schemas.microsoft.com/office/drawing/2014/main" id="{531ADBD7-5382-83F2-BFAC-93553BAB05CD}"/>
              </a:ext>
            </a:extLst>
          </p:cNvPr>
          <p:cNvPicPr>
            <a:picLocks noChangeAspect="1"/>
          </p:cNvPicPr>
          <p:nvPr/>
        </p:nvPicPr>
        <p:blipFill rotWithShape="1">
          <a:blip r:embed="rId6"/>
          <a:srcRect l="20055" t="2808" r="-1648" b="-5206"/>
          <a:stretch/>
        </p:blipFill>
        <p:spPr>
          <a:xfrm rot="5400000" flipV="1">
            <a:off x="8796499" y="3945020"/>
            <a:ext cx="4661433" cy="7094932"/>
          </a:xfrm>
          <a:prstGeom prst="rect">
            <a:avLst/>
          </a:prstGeom>
        </p:spPr>
      </p:pic>
    </p:spTree>
    <p:extLst>
      <p:ext uri="{BB962C8B-B14F-4D97-AF65-F5344CB8AC3E}">
        <p14:creationId xmlns:p14="http://schemas.microsoft.com/office/powerpoint/2010/main" val="553726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8C8A6-BA2F-5409-BEA6-F4E2FB7E4779}"/>
              </a:ext>
            </a:extLst>
          </p:cNvPr>
          <p:cNvSpPr>
            <a:spLocks noGrp="1"/>
          </p:cNvSpPr>
          <p:nvPr>
            <p:ph type="title"/>
          </p:nvPr>
        </p:nvSpPr>
        <p:spPr/>
        <p:txBody>
          <a:bodyPr/>
          <a:lstStyle/>
          <a:p>
            <a:r>
              <a:rPr lang="pt-BR" dirty="0"/>
              <a:t>Lei Anticorrupção Empresarial Lei 12.846/13</a:t>
            </a:r>
          </a:p>
        </p:txBody>
      </p:sp>
      <p:sp>
        <p:nvSpPr>
          <p:cNvPr id="3" name="Espaço Reservado para Conteúdo 2">
            <a:extLst>
              <a:ext uri="{FF2B5EF4-FFF2-40B4-BE49-F238E27FC236}">
                <a16:creationId xmlns:a16="http://schemas.microsoft.com/office/drawing/2014/main" id="{E178C8A9-AB68-88BA-FD0E-7625B9624DAE}"/>
              </a:ext>
            </a:extLst>
          </p:cNvPr>
          <p:cNvSpPr>
            <a:spLocks noGrp="1"/>
          </p:cNvSpPr>
          <p:nvPr>
            <p:ph idx="1"/>
          </p:nvPr>
        </p:nvSpPr>
        <p:spPr>
          <a:xfrm>
            <a:off x="1143000" y="2237014"/>
            <a:ext cx="9906000" cy="3796964"/>
          </a:xfrm>
        </p:spPr>
        <p:txBody>
          <a:bodyPr/>
          <a:lstStyle/>
          <a:p>
            <a:r>
              <a:rPr lang="pt-BR" dirty="0"/>
              <a:t>PREVIU, APÓS REGULAR PROCESSO ADMINISTRATIVO (PAR), SANÇÕES PESADAS:</a:t>
            </a:r>
          </a:p>
          <a:p>
            <a:r>
              <a:rPr lang="pt-BR" b="1" dirty="0">
                <a:solidFill>
                  <a:srgbClr val="C00000"/>
                </a:solidFill>
              </a:rPr>
              <a:t>MULTA DE ATÉ 20% DO FATURAMENTO</a:t>
            </a:r>
            <a:r>
              <a:rPr lang="pt-BR" dirty="0">
                <a:solidFill>
                  <a:srgbClr val="C00000"/>
                </a:solidFill>
              </a:rPr>
              <a:t> </a:t>
            </a:r>
            <a:r>
              <a:rPr lang="pt-BR" dirty="0"/>
              <a:t>BRUTO DO ÚLTIMO EXERCÍCIO ANTES DA INSTAURAÇÃO DO PAR</a:t>
            </a:r>
          </a:p>
          <a:p>
            <a:r>
              <a:rPr lang="pt-BR" b="1" dirty="0">
                <a:solidFill>
                  <a:srgbClr val="C00000"/>
                </a:solidFill>
              </a:rPr>
              <a:t>PUBLICAÇÃO EXTRAORDINÁRIA DA DECISÃO CONDENATÓRIA</a:t>
            </a:r>
          </a:p>
          <a:p>
            <a:pPr marL="0" indent="0">
              <a:buNone/>
            </a:pPr>
            <a:r>
              <a:rPr lang="pt-BR" dirty="0"/>
              <a:t>OBS. PREOCUPAÇÃO COM A REPUTAÇÃO DA ORGANIZAÇÃO – </a:t>
            </a:r>
          </a:p>
          <a:p>
            <a:pPr marL="0" indent="0">
              <a:buNone/>
            </a:pPr>
            <a:r>
              <a:rPr lang="pt-BR" dirty="0"/>
              <a:t>PERDA DE CONFIANÇA...</a:t>
            </a:r>
          </a:p>
        </p:txBody>
      </p:sp>
    </p:spTree>
    <p:extLst>
      <p:ext uri="{BB962C8B-B14F-4D97-AF65-F5344CB8AC3E}">
        <p14:creationId xmlns:p14="http://schemas.microsoft.com/office/powerpoint/2010/main" val="461660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8C8A6-BA2F-5409-BEA6-F4E2FB7E4779}"/>
              </a:ext>
            </a:extLst>
          </p:cNvPr>
          <p:cNvSpPr>
            <a:spLocks noGrp="1"/>
          </p:cNvSpPr>
          <p:nvPr>
            <p:ph type="title"/>
          </p:nvPr>
        </p:nvSpPr>
        <p:spPr/>
        <p:txBody>
          <a:bodyPr/>
          <a:lstStyle/>
          <a:p>
            <a:r>
              <a:rPr lang="pt-BR" b="1" dirty="0"/>
              <a:t>Importante - equilíbrio</a:t>
            </a:r>
          </a:p>
        </p:txBody>
      </p:sp>
      <p:sp>
        <p:nvSpPr>
          <p:cNvPr id="3" name="Espaço Reservado para Conteúdo 2">
            <a:extLst>
              <a:ext uri="{FF2B5EF4-FFF2-40B4-BE49-F238E27FC236}">
                <a16:creationId xmlns:a16="http://schemas.microsoft.com/office/drawing/2014/main" id="{E178C8A9-AB68-88BA-FD0E-7625B9624DAE}"/>
              </a:ext>
            </a:extLst>
          </p:cNvPr>
          <p:cNvSpPr>
            <a:spLocks noGrp="1"/>
          </p:cNvSpPr>
          <p:nvPr>
            <p:ph idx="1"/>
          </p:nvPr>
        </p:nvSpPr>
        <p:spPr>
          <a:xfrm>
            <a:off x="1143000" y="2237014"/>
            <a:ext cx="9906000" cy="3796964"/>
          </a:xfrm>
        </p:spPr>
        <p:txBody>
          <a:bodyPr/>
          <a:lstStyle/>
          <a:p>
            <a:endParaRPr lang="pt-BR" dirty="0"/>
          </a:p>
          <a:p>
            <a:r>
              <a:rPr lang="pt-BR" dirty="0"/>
              <a:t>Objetivo do combate à corrupção não é/não deve ser destruir a empresa – não esgarçar setores econômicos – combate à corrupção não é para virar espetáculo...</a:t>
            </a:r>
          </a:p>
          <a:p>
            <a:r>
              <a:rPr lang="pt-BR" dirty="0"/>
              <a:t>Empresas que se reconstruíram... Mesmo diante de escândalos envolvendo fraudes de dirigentes...</a:t>
            </a:r>
          </a:p>
          <a:p>
            <a:r>
              <a:rPr lang="pt-BR" dirty="0"/>
              <a:t> Postura – mais construtiva – ex. Volks</a:t>
            </a:r>
          </a:p>
          <a:p>
            <a:r>
              <a:rPr lang="pt-BR" dirty="0"/>
              <a:t>OBS – Tratar a “doença”, sem matar o corpo </a:t>
            </a:r>
          </a:p>
          <a:p>
            <a:endParaRPr lang="pt-BR" dirty="0"/>
          </a:p>
        </p:txBody>
      </p:sp>
      <p:pic>
        <p:nvPicPr>
          <p:cNvPr id="4" name="Imagem 3">
            <a:extLst>
              <a:ext uri="{FF2B5EF4-FFF2-40B4-BE49-F238E27FC236}">
                <a16:creationId xmlns:a16="http://schemas.microsoft.com/office/drawing/2014/main" id="{CD413DBB-AED5-C9AC-CFBE-8DB48291D874}"/>
              </a:ext>
            </a:extLst>
          </p:cNvPr>
          <p:cNvPicPr>
            <a:picLocks noChangeAspect="1"/>
          </p:cNvPicPr>
          <p:nvPr/>
        </p:nvPicPr>
        <p:blipFill rotWithShape="1">
          <a:blip r:embed="rId2"/>
          <a:srcRect l="2298" r="1483"/>
          <a:stretch/>
        </p:blipFill>
        <p:spPr>
          <a:xfrm>
            <a:off x="10171551" y="59540"/>
            <a:ext cx="1754898" cy="2596243"/>
          </a:xfrm>
          <a:prstGeom prst="rect">
            <a:avLst/>
          </a:prstGeom>
          <a:effectLst/>
        </p:spPr>
      </p:pic>
    </p:spTree>
    <p:extLst>
      <p:ext uri="{BB962C8B-B14F-4D97-AF65-F5344CB8AC3E}">
        <p14:creationId xmlns:p14="http://schemas.microsoft.com/office/powerpoint/2010/main" val="3518555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1452B4-41F7-38FB-D05E-0E0033AD5C54}"/>
              </a:ext>
            </a:extLst>
          </p:cNvPr>
          <p:cNvSpPr>
            <a:spLocks noGrp="1"/>
          </p:cNvSpPr>
          <p:nvPr>
            <p:ph type="title"/>
          </p:nvPr>
        </p:nvSpPr>
        <p:spPr/>
        <p:txBody>
          <a:bodyPr/>
          <a:lstStyle/>
          <a:p>
            <a:r>
              <a:rPr lang="pt-BR" dirty="0"/>
              <a:t>Contudo, como parâmetro de mitigação...</a:t>
            </a:r>
          </a:p>
        </p:txBody>
      </p:sp>
      <p:sp>
        <p:nvSpPr>
          <p:cNvPr id="3" name="Espaço Reservado para Conteúdo 2">
            <a:extLst>
              <a:ext uri="{FF2B5EF4-FFF2-40B4-BE49-F238E27FC236}">
                <a16:creationId xmlns:a16="http://schemas.microsoft.com/office/drawing/2014/main" id="{E3468EF6-0652-B987-C195-6802F8681FE2}"/>
              </a:ext>
            </a:extLst>
          </p:cNvPr>
          <p:cNvSpPr>
            <a:spLocks noGrp="1"/>
          </p:cNvSpPr>
          <p:nvPr>
            <p:ph idx="1"/>
          </p:nvPr>
        </p:nvSpPr>
        <p:spPr/>
        <p:txBody>
          <a:bodyPr/>
          <a:lstStyle/>
          <a:p>
            <a:r>
              <a:rPr lang="pt-BR" sz="2800" dirty="0"/>
              <a:t>Da sanção</a:t>
            </a:r>
          </a:p>
          <a:p>
            <a:r>
              <a:rPr lang="pt-BR" sz="2800" dirty="0"/>
              <a:t>Art. 7º, VIII, da </a:t>
            </a:r>
            <a:r>
              <a:rPr lang="pt-BR" sz="2800" b="1" dirty="0">
                <a:solidFill>
                  <a:srgbClr val="C00000"/>
                </a:solidFill>
              </a:rPr>
              <a:t>Lei Anticorrupção </a:t>
            </a:r>
          </a:p>
          <a:p>
            <a:pPr marL="0" indent="0">
              <a:buNone/>
            </a:pPr>
            <a:r>
              <a:rPr lang="pt-BR" sz="2800" dirty="0"/>
              <a:t>A adoção de um </a:t>
            </a:r>
            <a:r>
              <a:rPr lang="pt-BR" sz="2800" u="sng" dirty="0"/>
              <a:t>programa de integridade</a:t>
            </a:r>
            <a:r>
              <a:rPr lang="pt-BR" sz="2800" dirty="0"/>
              <a:t> anticorrupção – mitiga a sanção: </a:t>
            </a:r>
          </a:p>
          <a:p>
            <a:pPr marL="0" indent="0" algn="just">
              <a:buNone/>
            </a:pPr>
            <a:r>
              <a:rPr lang="pt-BR" sz="2800" dirty="0"/>
              <a:t>- Existência de mecanismos e procedimentos internos de integridade, auditoria e incentivo à denúncia de irregularidades e a aplicação efetiva do código de ética e de conduta no âmbito da pessoa jurídica. </a:t>
            </a:r>
          </a:p>
          <a:p>
            <a:pPr marL="0" indent="0">
              <a:buNone/>
            </a:pPr>
            <a:endParaRPr lang="pt-BR" dirty="0"/>
          </a:p>
        </p:txBody>
      </p:sp>
    </p:spTree>
    <p:extLst>
      <p:ext uri="{BB962C8B-B14F-4D97-AF65-F5344CB8AC3E}">
        <p14:creationId xmlns:p14="http://schemas.microsoft.com/office/powerpoint/2010/main" val="1721277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1452B4-41F7-38FB-D05E-0E0033AD5C54}"/>
              </a:ext>
            </a:extLst>
          </p:cNvPr>
          <p:cNvSpPr>
            <a:spLocks noGrp="1"/>
          </p:cNvSpPr>
          <p:nvPr>
            <p:ph type="title"/>
          </p:nvPr>
        </p:nvSpPr>
        <p:spPr/>
        <p:txBody>
          <a:bodyPr/>
          <a:lstStyle/>
          <a:p>
            <a:r>
              <a:rPr lang="pt-BR" dirty="0"/>
              <a:t>ÉTICA NA FIL. É O ESTUDO DA MORAL</a:t>
            </a:r>
          </a:p>
        </p:txBody>
      </p:sp>
      <p:sp>
        <p:nvSpPr>
          <p:cNvPr id="3" name="Espaço Reservado para Conteúdo 2">
            <a:extLst>
              <a:ext uri="{FF2B5EF4-FFF2-40B4-BE49-F238E27FC236}">
                <a16:creationId xmlns:a16="http://schemas.microsoft.com/office/drawing/2014/main" id="{E3468EF6-0652-B987-C195-6802F8681FE2}"/>
              </a:ext>
            </a:extLst>
          </p:cNvPr>
          <p:cNvSpPr>
            <a:spLocks noGrp="1"/>
          </p:cNvSpPr>
          <p:nvPr>
            <p:ph idx="1"/>
          </p:nvPr>
        </p:nvSpPr>
        <p:spPr/>
        <p:txBody>
          <a:bodyPr/>
          <a:lstStyle/>
          <a:p>
            <a:r>
              <a:rPr lang="pt-BR" sz="2800" b="1" dirty="0"/>
              <a:t>Ética</a:t>
            </a:r>
            <a:r>
              <a:rPr lang="pt-BR" sz="2800" dirty="0"/>
              <a:t>, na filosofia: é o estudo da moral  Prof. Silvio Almeida, professor </a:t>
            </a:r>
            <a:r>
              <a:rPr lang="pt-BR" sz="2800" dirty="0" err="1"/>
              <a:t>tb</a:t>
            </a:r>
            <a:r>
              <a:rPr lang="pt-BR" sz="2800" dirty="0"/>
              <a:t> do Mackenzie, costuma criticar: pessoas que são voltadas à capacitação em ética organizacional </a:t>
            </a:r>
          </a:p>
          <a:p>
            <a:r>
              <a:rPr lang="pt-BR" sz="2800" dirty="0"/>
              <a:t>se dissolverem numa abordagem superficial como uma espécie de “autoajuda”, ou seja, aquela postura de ‘fazer uma roda’ e tratar ‘ética’ como ‘etiqueta’...  </a:t>
            </a:r>
          </a:p>
          <a:p>
            <a:pPr marL="0" indent="0">
              <a:buNone/>
            </a:pPr>
            <a:r>
              <a:rPr lang="pt-BR" sz="2800" dirty="0"/>
              <a:t>MAS, DO PONTO DE VISTA FILOSÓFICO, EXISTEM DILEMAS ÉTICOS PROFUNDOS NA TOMADA DE DECISÃO! </a:t>
            </a:r>
            <a:endParaRPr lang="en-US" sz="2800" dirty="0"/>
          </a:p>
          <a:p>
            <a:pPr marL="0" indent="0">
              <a:buNone/>
            </a:pPr>
            <a:endParaRPr lang="en-US" sz="2400" dirty="0"/>
          </a:p>
          <a:p>
            <a:endParaRPr lang="pt-BR" dirty="0"/>
          </a:p>
        </p:txBody>
      </p:sp>
    </p:spTree>
    <p:extLst>
      <p:ext uri="{BB962C8B-B14F-4D97-AF65-F5344CB8AC3E}">
        <p14:creationId xmlns:p14="http://schemas.microsoft.com/office/powerpoint/2010/main" val="2260710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1452B4-41F7-38FB-D05E-0E0033AD5C54}"/>
              </a:ext>
            </a:extLst>
          </p:cNvPr>
          <p:cNvSpPr>
            <a:spLocks noGrp="1"/>
          </p:cNvSpPr>
          <p:nvPr>
            <p:ph type="title"/>
          </p:nvPr>
        </p:nvSpPr>
        <p:spPr/>
        <p:txBody>
          <a:bodyPr/>
          <a:lstStyle/>
          <a:p>
            <a:r>
              <a:rPr lang="pt-BR" dirty="0"/>
              <a:t>ética</a:t>
            </a:r>
          </a:p>
        </p:txBody>
      </p:sp>
      <p:sp>
        <p:nvSpPr>
          <p:cNvPr id="3" name="Espaço Reservado para Conteúdo 2">
            <a:extLst>
              <a:ext uri="{FF2B5EF4-FFF2-40B4-BE49-F238E27FC236}">
                <a16:creationId xmlns:a16="http://schemas.microsoft.com/office/drawing/2014/main" id="{E3468EF6-0652-B987-C195-6802F8681FE2}"/>
              </a:ext>
            </a:extLst>
          </p:cNvPr>
          <p:cNvSpPr>
            <a:spLocks noGrp="1"/>
          </p:cNvSpPr>
          <p:nvPr>
            <p:ph idx="1"/>
          </p:nvPr>
        </p:nvSpPr>
        <p:spPr/>
        <p:txBody>
          <a:bodyPr>
            <a:normAutofit fontScale="77500" lnSpcReduction="20000"/>
          </a:bodyPr>
          <a:lstStyle/>
          <a:p>
            <a:pPr>
              <a:spcAft>
                <a:spcPts val="800"/>
              </a:spcAft>
            </a:pPr>
            <a:r>
              <a:rPr lang="pt-BR" sz="3100" dirty="0">
                <a:effectLst/>
                <a:latin typeface="inherit"/>
                <a:ea typeface="Times New Roman" panose="02020603050405020304" pitchFamily="18" charset="0"/>
                <a:cs typeface="Segoe UI Historic" panose="020B0502040204020203" pitchFamily="34" charset="0"/>
              </a:rPr>
              <a:t>as coisas não são assim tão simplistas e primárias... </a:t>
            </a:r>
          </a:p>
          <a:p>
            <a:pPr>
              <a:spcAft>
                <a:spcPts val="800"/>
              </a:spcAft>
            </a:pPr>
            <a:r>
              <a:rPr lang="pt-BR" sz="3100" dirty="0">
                <a:effectLst/>
                <a:latin typeface="inherit"/>
                <a:ea typeface="Times New Roman" panose="02020603050405020304" pitchFamily="18" charset="0"/>
                <a:cs typeface="Segoe UI Historic" panose="020B0502040204020203" pitchFamily="34" charset="0"/>
              </a:rPr>
              <a:t>na complexidade das relações organizacionais – pois indagações sobre o certo ou o errado nas relações de uma sociedade complexa são profundas, são os hard cases, demandam </a:t>
            </a:r>
            <a:r>
              <a:rPr lang="pt-BR" sz="3100" u="sng" dirty="0">
                <a:effectLst/>
                <a:latin typeface="inherit"/>
                <a:ea typeface="Times New Roman" panose="02020603050405020304" pitchFamily="18" charset="0"/>
                <a:cs typeface="Segoe UI Historic" panose="020B0502040204020203" pitchFamily="34" charset="0"/>
              </a:rPr>
              <a:t>reflexões e sopesamentos</a:t>
            </a:r>
            <a:r>
              <a:rPr lang="pt-BR" sz="3100" dirty="0">
                <a:effectLst/>
                <a:latin typeface="inherit"/>
                <a:ea typeface="Times New Roman" panose="02020603050405020304" pitchFamily="18" charset="0"/>
                <a:cs typeface="Segoe UI Historic" panose="020B0502040204020203" pitchFamily="34" charset="0"/>
              </a:rPr>
              <a:t> múltiplos, então, você tem: </a:t>
            </a:r>
          </a:p>
          <a:p>
            <a:pPr>
              <a:spcAft>
                <a:spcPts val="800"/>
              </a:spcAft>
            </a:pPr>
            <a:r>
              <a:rPr lang="pt-BR" sz="3100" dirty="0">
                <a:effectLst/>
                <a:latin typeface="inherit"/>
                <a:ea typeface="Times New Roman" panose="02020603050405020304" pitchFamily="18" charset="0"/>
                <a:cs typeface="Segoe UI Historic" panose="020B0502040204020203" pitchFamily="34" charset="0"/>
              </a:rPr>
              <a:t>o </a:t>
            </a:r>
            <a:r>
              <a:rPr lang="pt-BR" sz="3100" b="1" dirty="0">
                <a:effectLst/>
                <a:latin typeface="inherit"/>
                <a:ea typeface="Times New Roman" panose="02020603050405020304" pitchFamily="18" charset="0"/>
                <a:cs typeface="Segoe UI Historic" panose="020B0502040204020203" pitchFamily="34" charset="0"/>
              </a:rPr>
              <a:t>Código de Ética</a:t>
            </a:r>
            <a:r>
              <a:rPr lang="pt-BR" sz="3100" dirty="0">
                <a:effectLst/>
                <a:latin typeface="inherit"/>
                <a:ea typeface="Times New Roman" panose="02020603050405020304" pitchFamily="18" charset="0"/>
                <a:cs typeface="Segoe UI Historic" panose="020B0502040204020203" pitchFamily="34" charset="0"/>
              </a:rPr>
              <a:t>, você tem as metas da organização para o seu setor, você tem pressões, você tem: sigilo empresarial, questões estratégicas</a:t>
            </a:r>
          </a:p>
          <a:p>
            <a:pPr>
              <a:spcAft>
                <a:spcPts val="800"/>
              </a:spcAft>
            </a:pPr>
            <a:r>
              <a:rPr lang="pt-BR" sz="3100" dirty="0">
                <a:effectLst/>
                <a:latin typeface="inherit"/>
                <a:ea typeface="Times New Roman" panose="02020603050405020304" pitchFamily="18" charset="0"/>
                <a:cs typeface="Segoe UI Historic" panose="020B0502040204020203" pitchFamily="34" charset="0"/>
              </a:rPr>
              <a:t>Pior: achar que a ética se esgota na dimensão do MORALISMO puro – separar pessoas ‘de bem’ das pessoas ‘de mal’... Vamos fazer um teste de integridade... </a:t>
            </a:r>
            <a:endParaRPr lang="pt-BR" sz="3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t-BR" dirty="0"/>
          </a:p>
        </p:txBody>
      </p:sp>
    </p:spTree>
    <p:extLst>
      <p:ext uri="{BB962C8B-B14F-4D97-AF65-F5344CB8AC3E}">
        <p14:creationId xmlns:p14="http://schemas.microsoft.com/office/powerpoint/2010/main" val="1990699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1452B4-41F7-38FB-D05E-0E0033AD5C54}"/>
              </a:ext>
            </a:extLst>
          </p:cNvPr>
          <p:cNvSpPr>
            <a:spLocks noGrp="1"/>
          </p:cNvSpPr>
          <p:nvPr>
            <p:ph type="title"/>
          </p:nvPr>
        </p:nvSpPr>
        <p:spPr/>
        <p:txBody>
          <a:bodyPr/>
          <a:lstStyle/>
          <a:p>
            <a:pPr algn="ctr"/>
            <a:r>
              <a:rPr lang="pt-BR" b="1" dirty="0"/>
              <a:t>ponderação</a:t>
            </a:r>
          </a:p>
        </p:txBody>
      </p:sp>
      <p:sp>
        <p:nvSpPr>
          <p:cNvPr id="3" name="Espaço Reservado para Conteúdo 2">
            <a:extLst>
              <a:ext uri="{FF2B5EF4-FFF2-40B4-BE49-F238E27FC236}">
                <a16:creationId xmlns:a16="http://schemas.microsoft.com/office/drawing/2014/main" id="{E3468EF6-0652-B987-C195-6802F8681FE2}"/>
              </a:ext>
            </a:extLst>
          </p:cNvPr>
          <p:cNvSpPr>
            <a:spLocks noGrp="1"/>
          </p:cNvSpPr>
          <p:nvPr>
            <p:ph idx="1"/>
          </p:nvPr>
        </p:nvSpPr>
        <p:spPr/>
        <p:txBody>
          <a:bodyPr/>
          <a:lstStyle/>
          <a:p>
            <a:pPr>
              <a:lnSpc>
                <a:spcPct val="150000"/>
              </a:lnSpc>
              <a:spcAft>
                <a:spcPts val="800"/>
              </a:spcAft>
            </a:pPr>
            <a:r>
              <a:rPr lang="pt-BR" sz="2800" dirty="0">
                <a:effectLst/>
                <a:ea typeface="Calibri" panose="020F0502020204030204" pitchFamily="34" charset="0"/>
                <a:cs typeface="Times New Roman" panose="02020603050405020304" pitchFamily="18" charset="0"/>
              </a:rPr>
              <a:t>a ética é sopesada em </a:t>
            </a:r>
            <a:r>
              <a:rPr lang="pt-BR" sz="2800" u="sng" dirty="0">
                <a:effectLst/>
                <a:ea typeface="Calibri" panose="020F0502020204030204" pitchFamily="34" charset="0"/>
                <a:cs typeface="Times New Roman" panose="02020603050405020304" pitchFamily="18" charset="0"/>
              </a:rPr>
              <a:t>função do contexto</a:t>
            </a:r>
            <a:r>
              <a:rPr lang="pt-BR" sz="2800" dirty="0">
                <a:effectLst/>
                <a:ea typeface="Calibri" panose="020F0502020204030204" pitchFamily="34" charset="0"/>
                <a:cs typeface="Times New Roman" panose="02020603050405020304" pitchFamily="18" charset="0"/>
              </a:rPr>
              <a:t> </a:t>
            </a:r>
          </a:p>
          <a:p>
            <a:pPr>
              <a:lnSpc>
                <a:spcPct val="150000"/>
              </a:lnSpc>
              <a:spcAft>
                <a:spcPts val="800"/>
              </a:spcAft>
            </a:pPr>
            <a:r>
              <a:rPr lang="pt-BR" sz="2800" dirty="0">
                <a:effectLst/>
                <a:ea typeface="Calibri" panose="020F0502020204030204" pitchFamily="34" charset="0"/>
                <a:cs typeface="Times New Roman" panose="02020603050405020304" pitchFamily="18" charset="0"/>
              </a:rPr>
              <a:t>Claro que há princípios amplos: ser honesto, respeitar o direito alheio, não enganar ou prejudicar os demais, respeitar as regras, não praticar atos de corrupção, pagar impostos, não mentir ou fraudar e cumprir seus deveres (questões </a:t>
            </a:r>
            <a:r>
              <a:rPr lang="pt-BR" sz="2800" dirty="0" err="1">
                <a:effectLst/>
                <a:ea typeface="Calibri" panose="020F0502020204030204" pitchFamily="34" charset="0"/>
                <a:cs typeface="Times New Roman" panose="02020603050405020304" pitchFamily="18" charset="0"/>
              </a:rPr>
              <a:t>deônticas</a:t>
            </a:r>
            <a:r>
              <a:rPr lang="pt-BR" sz="2800" dirty="0">
                <a:effectLst/>
                <a:ea typeface="Calibri" panose="020F0502020204030204" pitchFamily="34" charset="0"/>
                <a:cs typeface="Times New Roman" panose="02020603050405020304" pitchFamily="18" charset="0"/>
              </a:rPr>
              <a:t>).</a:t>
            </a:r>
          </a:p>
          <a:p>
            <a:pPr marL="0" indent="0">
              <a:buNone/>
            </a:pPr>
            <a:endParaRPr lang="pt-BR" dirty="0"/>
          </a:p>
        </p:txBody>
      </p:sp>
    </p:spTree>
    <p:extLst>
      <p:ext uri="{BB962C8B-B14F-4D97-AF65-F5344CB8AC3E}">
        <p14:creationId xmlns:p14="http://schemas.microsoft.com/office/powerpoint/2010/main" val="737385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1452B4-41F7-38FB-D05E-0E0033AD5C54}"/>
              </a:ext>
            </a:extLst>
          </p:cNvPr>
          <p:cNvSpPr>
            <a:spLocks noGrp="1"/>
          </p:cNvSpPr>
          <p:nvPr>
            <p:ph type="title"/>
          </p:nvPr>
        </p:nvSpPr>
        <p:spPr/>
        <p:txBody>
          <a:bodyPr/>
          <a:lstStyle/>
          <a:p>
            <a:pPr algn="ctr"/>
            <a:r>
              <a:rPr lang="pt-BR" b="1" dirty="0"/>
              <a:t>DESAFIOS DA CAPACITAÇÃO</a:t>
            </a:r>
          </a:p>
        </p:txBody>
      </p:sp>
      <p:pic>
        <p:nvPicPr>
          <p:cNvPr id="5" name="Espaço Reservado para Conteúdo 4">
            <a:extLst>
              <a:ext uri="{FF2B5EF4-FFF2-40B4-BE49-F238E27FC236}">
                <a16:creationId xmlns:a16="http://schemas.microsoft.com/office/drawing/2014/main" id="{D564031F-D56F-B55D-DED6-95A9763846E3}"/>
              </a:ext>
            </a:extLst>
          </p:cNvPr>
          <p:cNvPicPr>
            <a:picLocks noGrp="1" noChangeAspect="1"/>
          </p:cNvPicPr>
          <p:nvPr>
            <p:ph idx="1"/>
          </p:nvPr>
        </p:nvPicPr>
        <p:blipFill>
          <a:blip r:embed="rId2"/>
          <a:stretch>
            <a:fillRect/>
          </a:stretch>
        </p:blipFill>
        <p:spPr>
          <a:xfrm>
            <a:off x="1289957" y="1800797"/>
            <a:ext cx="9759043" cy="4305917"/>
          </a:xfrm>
        </p:spPr>
      </p:pic>
    </p:spTree>
    <p:extLst>
      <p:ext uri="{BB962C8B-B14F-4D97-AF65-F5344CB8AC3E}">
        <p14:creationId xmlns:p14="http://schemas.microsoft.com/office/powerpoint/2010/main" val="1181845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1452B4-41F7-38FB-D05E-0E0033AD5C54}"/>
              </a:ext>
            </a:extLst>
          </p:cNvPr>
          <p:cNvSpPr>
            <a:spLocks noGrp="1"/>
          </p:cNvSpPr>
          <p:nvPr>
            <p:ph type="title"/>
          </p:nvPr>
        </p:nvSpPr>
        <p:spPr/>
        <p:txBody>
          <a:bodyPr/>
          <a:lstStyle/>
          <a:p>
            <a:r>
              <a:rPr lang="pt-BR" dirty="0"/>
              <a:t>importante</a:t>
            </a:r>
          </a:p>
        </p:txBody>
      </p:sp>
      <p:sp>
        <p:nvSpPr>
          <p:cNvPr id="3" name="Espaço Reservado para Conteúdo 2">
            <a:extLst>
              <a:ext uri="{FF2B5EF4-FFF2-40B4-BE49-F238E27FC236}">
                <a16:creationId xmlns:a16="http://schemas.microsoft.com/office/drawing/2014/main" id="{E3468EF6-0652-B987-C195-6802F8681FE2}"/>
              </a:ext>
            </a:extLst>
          </p:cNvPr>
          <p:cNvSpPr>
            <a:spLocks noGrp="1"/>
          </p:cNvSpPr>
          <p:nvPr>
            <p:ph idx="1"/>
          </p:nvPr>
        </p:nvSpPr>
        <p:spPr/>
        <p:txBody>
          <a:bodyPr/>
          <a:lstStyle/>
          <a:p>
            <a:pPr>
              <a:spcAft>
                <a:spcPts val="800"/>
              </a:spcAft>
            </a:pPr>
            <a:r>
              <a:rPr lang="pt-BR" sz="2800" dirty="0">
                <a:solidFill>
                  <a:schemeClr val="tx1"/>
                </a:solidFill>
                <a:effectLst/>
                <a:ea typeface="Calibri" panose="020F0502020204030204" pitchFamily="34" charset="0"/>
                <a:cs typeface="Times New Roman" panose="02020603050405020304" pitchFamily="18" charset="0"/>
              </a:rPr>
              <a:t>Trazer </a:t>
            </a:r>
            <a:r>
              <a:rPr lang="pt-BR" sz="2800" dirty="0">
                <a:solidFill>
                  <a:schemeClr val="tx1"/>
                </a:solidFill>
                <a:ea typeface="Calibri" panose="020F0502020204030204" pitchFamily="34" charset="0"/>
                <a:cs typeface="Times New Roman" panose="02020603050405020304" pitchFamily="18" charset="0"/>
              </a:rPr>
              <a:t>também situações práticas para analisar, com dinâmicas </a:t>
            </a:r>
          </a:p>
          <a:p>
            <a:pPr>
              <a:spcAft>
                <a:spcPts val="800"/>
              </a:spcAft>
            </a:pPr>
            <a:r>
              <a:rPr lang="pt-BR" sz="2800" dirty="0">
                <a:solidFill>
                  <a:schemeClr val="tx1"/>
                </a:solidFill>
                <a:effectLst/>
                <a:ea typeface="Calibri" panose="020F0502020204030204" pitchFamily="34" charset="0"/>
                <a:cs typeface="Times New Roman" panose="02020603050405020304" pitchFamily="18" charset="0"/>
              </a:rPr>
              <a:t>caráter mais lúdico estimula a participação e atenção do público-alvo</a:t>
            </a:r>
          </a:p>
          <a:p>
            <a:pPr>
              <a:spcAft>
                <a:spcPts val="800"/>
              </a:spcAft>
            </a:pPr>
            <a:r>
              <a:rPr lang="pt-BR" sz="2800" b="1" u="sng" dirty="0">
                <a:solidFill>
                  <a:schemeClr val="tx1"/>
                </a:solidFill>
                <a:effectLst/>
                <a:ea typeface="Calibri" panose="020F0502020204030204" pitchFamily="34" charset="0"/>
                <a:cs typeface="Times New Roman" panose="02020603050405020304" pitchFamily="18" charset="0"/>
              </a:rPr>
              <a:t>Treinamento mais reais sobre dilemas éticos e tomada de decisões</a:t>
            </a:r>
            <a:r>
              <a:rPr lang="pt-BR" sz="2800" dirty="0">
                <a:solidFill>
                  <a:schemeClr val="tx1"/>
                </a:solidFill>
                <a:effectLst/>
                <a:ea typeface="Calibri" panose="020F0502020204030204" pitchFamily="34" charset="0"/>
                <a:cs typeface="Times New Roman" panose="02020603050405020304" pitchFamily="18" charset="0"/>
              </a:rPr>
              <a:t> </a:t>
            </a:r>
          </a:p>
          <a:p>
            <a:pPr>
              <a:spcAft>
                <a:spcPts val="800"/>
              </a:spcAft>
              <a:buFontTx/>
              <a:buChar char="-"/>
            </a:pPr>
            <a:r>
              <a:rPr lang="pt-BR" sz="2800" dirty="0">
                <a:solidFill>
                  <a:schemeClr val="tx1"/>
                </a:solidFill>
                <a:effectLst/>
                <a:ea typeface="Calibri" panose="020F0502020204030204" pitchFamily="34" charset="0"/>
                <a:cs typeface="Times New Roman" panose="02020603050405020304" pitchFamily="18" charset="0"/>
              </a:rPr>
              <a:t>também a chefia manda fazer a capacitação... Mas não se envolve  - </a:t>
            </a:r>
            <a:r>
              <a:rPr lang="pt-BR" sz="2800" dirty="0">
                <a:solidFill>
                  <a:schemeClr val="tx1"/>
                </a:solidFill>
                <a:ea typeface="Calibri" panose="020F0502020204030204" pitchFamily="34" charset="0"/>
                <a:cs typeface="Times New Roman" panose="02020603050405020304" pitchFamily="18" charset="0"/>
              </a:rPr>
              <a:t>Hoje - </a:t>
            </a:r>
            <a:r>
              <a:rPr lang="pt-BR" sz="2800" i="1" dirty="0" err="1">
                <a:solidFill>
                  <a:schemeClr val="tx1"/>
                </a:solidFill>
                <a:effectLst/>
                <a:ea typeface="Calibri" panose="020F0502020204030204" pitchFamily="34" charset="0"/>
                <a:cs typeface="Times New Roman" panose="02020603050405020304" pitchFamily="18" charset="0"/>
              </a:rPr>
              <a:t>Tone</a:t>
            </a:r>
            <a:r>
              <a:rPr lang="pt-BR" sz="2800" i="1" dirty="0">
                <a:solidFill>
                  <a:schemeClr val="tx1"/>
                </a:solidFill>
                <a:effectLst/>
                <a:ea typeface="Calibri" panose="020F0502020204030204" pitchFamily="34" charset="0"/>
                <a:cs typeface="Times New Roman" panose="02020603050405020304" pitchFamily="18" charset="0"/>
              </a:rPr>
              <a:t> </a:t>
            </a:r>
            <a:r>
              <a:rPr lang="pt-BR" sz="2800" i="1" dirty="0" err="1">
                <a:solidFill>
                  <a:schemeClr val="tx1"/>
                </a:solidFill>
                <a:effectLst/>
                <a:ea typeface="Calibri" panose="020F0502020204030204" pitchFamily="34" charset="0"/>
                <a:cs typeface="Times New Roman" panose="02020603050405020304" pitchFamily="18" charset="0"/>
              </a:rPr>
              <a:t>at</a:t>
            </a:r>
            <a:r>
              <a:rPr lang="pt-BR" sz="2800" i="1" dirty="0">
                <a:solidFill>
                  <a:schemeClr val="tx1"/>
                </a:solidFill>
                <a:effectLst/>
                <a:ea typeface="Calibri" panose="020F0502020204030204" pitchFamily="34" charset="0"/>
                <a:cs typeface="Times New Roman" panose="02020603050405020304" pitchFamily="18" charset="0"/>
              </a:rPr>
              <a:t> </a:t>
            </a:r>
            <a:r>
              <a:rPr lang="pt-BR" sz="2800" i="1" dirty="0" err="1">
                <a:solidFill>
                  <a:schemeClr val="tx1"/>
                </a:solidFill>
                <a:effectLst/>
                <a:ea typeface="Calibri" panose="020F0502020204030204" pitchFamily="34" charset="0"/>
                <a:cs typeface="Times New Roman" panose="02020603050405020304" pitchFamily="18" charset="0"/>
              </a:rPr>
              <a:t>the</a:t>
            </a:r>
            <a:r>
              <a:rPr lang="pt-BR" sz="2800" i="1" dirty="0">
                <a:solidFill>
                  <a:schemeClr val="tx1"/>
                </a:solidFill>
                <a:effectLst/>
                <a:ea typeface="Calibri" panose="020F0502020204030204" pitchFamily="34" charset="0"/>
                <a:cs typeface="Times New Roman" panose="02020603050405020304" pitchFamily="18" charset="0"/>
              </a:rPr>
              <a:t> top.</a:t>
            </a:r>
          </a:p>
          <a:p>
            <a:endParaRPr lang="pt-BR" dirty="0"/>
          </a:p>
        </p:txBody>
      </p:sp>
    </p:spTree>
    <p:extLst>
      <p:ext uri="{BB962C8B-B14F-4D97-AF65-F5344CB8AC3E}">
        <p14:creationId xmlns:p14="http://schemas.microsoft.com/office/powerpoint/2010/main" val="1321032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1452B4-41F7-38FB-D05E-0E0033AD5C54}"/>
              </a:ext>
            </a:extLst>
          </p:cNvPr>
          <p:cNvSpPr>
            <a:spLocks noGrp="1"/>
          </p:cNvSpPr>
          <p:nvPr>
            <p:ph type="title"/>
          </p:nvPr>
        </p:nvSpPr>
        <p:spPr/>
        <p:txBody>
          <a:bodyPr/>
          <a:lstStyle/>
          <a:p>
            <a:r>
              <a:rPr lang="pt-BR" dirty="0"/>
              <a:t>O QUE É UM </a:t>
            </a:r>
            <a:r>
              <a:rPr lang="pt-BR" dirty="0">
                <a:solidFill>
                  <a:srgbClr val="FF0000"/>
                </a:solidFill>
              </a:rPr>
              <a:t>PROGRAMA DE INTEGRIDADE</a:t>
            </a:r>
            <a:r>
              <a:rPr lang="pt-BR" dirty="0"/>
              <a:t>?</a:t>
            </a:r>
          </a:p>
        </p:txBody>
      </p:sp>
      <p:sp>
        <p:nvSpPr>
          <p:cNvPr id="3" name="Espaço Reservado para Conteúdo 2">
            <a:extLst>
              <a:ext uri="{FF2B5EF4-FFF2-40B4-BE49-F238E27FC236}">
                <a16:creationId xmlns:a16="http://schemas.microsoft.com/office/drawing/2014/main" id="{E3468EF6-0652-B987-C195-6802F8681FE2}"/>
              </a:ext>
            </a:extLst>
          </p:cNvPr>
          <p:cNvSpPr>
            <a:spLocks noGrp="1"/>
          </p:cNvSpPr>
          <p:nvPr>
            <p:ph idx="1"/>
          </p:nvPr>
        </p:nvSpPr>
        <p:spPr/>
        <p:txBody>
          <a:bodyPr/>
          <a:lstStyle/>
          <a:p>
            <a:pPr>
              <a:spcAft>
                <a:spcPts val="800"/>
              </a:spcAft>
            </a:pPr>
            <a:r>
              <a:rPr lang="pt-BR" sz="2800" dirty="0">
                <a:effectLst/>
                <a:latin typeface="Calibri" panose="020F0502020204030204" pitchFamily="34" charset="0"/>
                <a:ea typeface="Calibri" panose="020F0502020204030204" pitchFamily="34" charset="0"/>
                <a:cs typeface="Times New Roman" panose="02020603050405020304" pitchFamily="18" charset="0"/>
              </a:rPr>
              <a:t>Conjunto de </a:t>
            </a:r>
            <a:r>
              <a:rPr lang="pt-BR" sz="2800" b="1" dirty="0">
                <a:effectLst/>
                <a:latin typeface="Calibri" panose="020F0502020204030204" pitchFamily="34" charset="0"/>
                <a:ea typeface="Calibri" panose="020F0502020204030204" pitchFamily="34" charset="0"/>
                <a:cs typeface="Times New Roman" panose="02020603050405020304" pitchFamily="18" charset="0"/>
              </a:rPr>
              <a:t>mecanismos</a:t>
            </a:r>
            <a:r>
              <a:rPr lang="pt-BR" sz="2800" dirty="0">
                <a:effectLst/>
                <a:latin typeface="Calibri" panose="020F0502020204030204" pitchFamily="34" charset="0"/>
                <a:ea typeface="Calibri" panose="020F0502020204030204" pitchFamily="34" charset="0"/>
                <a:cs typeface="Times New Roman" panose="02020603050405020304" pitchFamily="18" charset="0"/>
              </a:rPr>
              <a:t> para prevenção, detecção e remediação de fraudes/corrupção. </a:t>
            </a:r>
          </a:p>
          <a:p>
            <a:pPr>
              <a:spcAft>
                <a:spcPts val="800"/>
              </a:spcAft>
            </a:pPr>
            <a:r>
              <a:rPr lang="pt-BR" sz="2800" dirty="0">
                <a:effectLst/>
                <a:latin typeface="Calibri" panose="020F0502020204030204" pitchFamily="34" charset="0"/>
                <a:ea typeface="Calibri" panose="020F0502020204030204" pitchFamily="34" charset="0"/>
                <a:cs typeface="Times New Roman" panose="02020603050405020304" pitchFamily="18" charset="0"/>
              </a:rPr>
              <a:t>Mecanismos: medidas, ações, políticas, procedimentos, estruturas organizacionais: </a:t>
            </a:r>
          </a:p>
          <a:p>
            <a:pPr>
              <a:spcAft>
                <a:spcPts val="800"/>
              </a:spcAft>
            </a:pPr>
            <a:r>
              <a:rPr lang="pt-BR" sz="2800" dirty="0">
                <a:effectLst/>
                <a:latin typeface="Calibri" panose="020F0502020204030204" pitchFamily="34" charset="0"/>
                <a:ea typeface="Calibri" panose="020F0502020204030204" pitchFamily="34" charset="0"/>
                <a:cs typeface="Times New Roman" panose="02020603050405020304" pitchFamily="18" charset="0"/>
              </a:rPr>
              <a:t>canais de denúncia, treinamentos periódicos, códigos de ética, estruturação de um setor organizacional e articulação dos setores para tanto (segregação de funções): transparência... </a:t>
            </a:r>
          </a:p>
          <a:p>
            <a:pPr marL="0" indent="0">
              <a:buNone/>
            </a:pPr>
            <a:endParaRPr lang="pt-BR" dirty="0"/>
          </a:p>
        </p:txBody>
      </p:sp>
    </p:spTree>
    <p:extLst>
      <p:ext uri="{BB962C8B-B14F-4D97-AF65-F5344CB8AC3E}">
        <p14:creationId xmlns:p14="http://schemas.microsoft.com/office/powerpoint/2010/main" val="1419100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1452B4-41F7-38FB-D05E-0E0033AD5C54}"/>
              </a:ext>
            </a:extLst>
          </p:cNvPr>
          <p:cNvSpPr>
            <a:spLocks noGrp="1"/>
          </p:cNvSpPr>
          <p:nvPr>
            <p:ph type="title"/>
          </p:nvPr>
        </p:nvSpPr>
        <p:spPr/>
        <p:txBody>
          <a:bodyPr/>
          <a:lstStyle/>
          <a:p>
            <a:r>
              <a:rPr lang="pt-BR" dirty="0" err="1"/>
              <a:t>Whistleblower</a:t>
            </a:r>
            <a:endParaRPr lang="pt-BR" dirty="0"/>
          </a:p>
        </p:txBody>
      </p:sp>
      <p:sp>
        <p:nvSpPr>
          <p:cNvPr id="3" name="Espaço Reservado para Conteúdo 2">
            <a:extLst>
              <a:ext uri="{FF2B5EF4-FFF2-40B4-BE49-F238E27FC236}">
                <a16:creationId xmlns:a16="http://schemas.microsoft.com/office/drawing/2014/main" id="{E3468EF6-0652-B987-C195-6802F8681FE2}"/>
              </a:ext>
            </a:extLst>
          </p:cNvPr>
          <p:cNvSpPr>
            <a:spLocks noGrp="1"/>
          </p:cNvSpPr>
          <p:nvPr>
            <p:ph idx="1"/>
          </p:nvPr>
        </p:nvSpPr>
        <p:spPr/>
        <p:txBody>
          <a:bodyPr/>
          <a:lstStyle/>
          <a:p>
            <a:r>
              <a:rPr lang="pt-BR" dirty="0"/>
              <a:t>fica instituído, pelo Pacote Anticrime: </a:t>
            </a:r>
          </a:p>
          <a:p>
            <a:pPr marL="0" indent="0">
              <a:buNone/>
            </a:pPr>
            <a:r>
              <a:rPr lang="pt-BR" dirty="0"/>
              <a:t>proteção integral contra retaliações e isenção de responsabilização civil ou penal em relação ao relato, exceto se o informante tiver apresentado, de modo consciente, informações ou provas falsas. Criptografia que não permita identificação de onde veio denúncia. </a:t>
            </a:r>
            <a:endParaRPr lang="en-US" dirty="0"/>
          </a:p>
          <a:p>
            <a:pPr marL="0" indent="0">
              <a:buNone/>
            </a:pPr>
            <a:r>
              <a:rPr lang="pt-BR" dirty="0"/>
              <a:t>Medidas para </a:t>
            </a:r>
            <a:r>
              <a:rPr lang="pt-BR" b="1" dirty="0">
                <a:solidFill>
                  <a:srgbClr val="C00000"/>
                </a:solidFill>
              </a:rPr>
              <a:t>evitar a retaliação</a:t>
            </a:r>
            <a:r>
              <a:rPr lang="pt-BR" dirty="0"/>
              <a:t>: </a:t>
            </a:r>
            <a:r>
              <a:rPr lang="pt-BR" u="sng" dirty="0"/>
              <a:t>demissão arbitrária, alteração injustificada de funções ou atribuições, imposição de sanções, de prejuízos remuneratórios ou materiais de qualquer espécie, retirada de benefícios, diretos ou indiretos, ou negativa de fornecimento de referências profissionais positivas.</a:t>
            </a:r>
            <a:endParaRPr lang="en-US" dirty="0"/>
          </a:p>
          <a:p>
            <a:pPr marL="0" indent="0">
              <a:buNone/>
            </a:pPr>
            <a:endParaRPr lang="pt-BR" dirty="0"/>
          </a:p>
        </p:txBody>
      </p:sp>
      <p:pic>
        <p:nvPicPr>
          <p:cNvPr id="5" name="Imagem 4">
            <a:extLst>
              <a:ext uri="{FF2B5EF4-FFF2-40B4-BE49-F238E27FC236}">
                <a16:creationId xmlns:a16="http://schemas.microsoft.com/office/drawing/2014/main" id="{F59570D1-B2D4-F7D2-1655-D63CDAF2583F}"/>
              </a:ext>
            </a:extLst>
          </p:cNvPr>
          <p:cNvPicPr>
            <a:picLocks noChangeAspect="1"/>
          </p:cNvPicPr>
          <p:nvPr/>
        </p:nvPicPr>
        <p:blipFill>
          <a:blip r:embed="rId2"/>
          <a:stretch>
            <a:fillRect/>
          </a:stretch>
        </p:blipFill>
        <p:spPr>
          <a:xfrm>
            <a:off x="6792686" y="533401"/>
            <a:ext cx="2268550" cy="1572945"/>
          </a:xfrm>
          <a:prstGeom prst="rect">
            <a:avLst/>
          </a:prstGeom>
        </p:spPr>
      </p:pic>
    </p:spTree>
    <p:extLst>
      <p:ext uri="{BB962C8B-B14F-4D97-AF65-F5344CB8AC3E}">
        <p14:creationId xmlns:p14="http://schemas.microsoft.com/office/powerpoint/2010/main" val="3529773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81775E6C-9FE7-4AE4-ABE7-2568D95DE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6F1D8699-067D-4768-9F87-3E302B3797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3"/>
            <a:ext cx="12192000" cy="2008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11">
            <a:extLst>
              <a:ext uri="{FF2B5EF4-FFF2-40B4-BE49-F238E27FC236}">
                <a16:creationId xmlns:a16="http://schemas.microsoft.com/office/drawing/2014/main" id="{E8A66062-E0FE-4EE7-9840-EC05B87ACF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13">
            <a:extLst>
              <a:ext uri="{FF2B5EF4-FFF2-40B4-BE49-F238E27FC236}">
                <a16:creationId xmlns:a16="http://schemas.microsoft.com/office/drawing/2014/main" id="{7A364443-B44B-44C9-B8C4-AED23CB621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9745" y="0"/>
            <a:ext cx="340591"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3B4C179-2540-4304-9C9C-2AAAA53EFD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1313983"/>
            <a:ext cx="1769035" cy="69557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5950BAB-F521-4A52-A263-D105789771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1150" y="1185530"/>
            <a:ext cx="4860850"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3087726-EFA7-48B6-8527-80902BB558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968704" y="14436"/>
            <a:ext cx="2147217" cy="199511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E972B62-9819-493C-A305-2C04A2D432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94353" y="0"/>
            <a:ext cx="239059"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4" name="Imagem 4" descr="Padrão do plano de fundo&#10;&#10;Descrição gerada automaticamente">
            <a:extLst>
              <a:ext uri="{FF2B5EF4-FFF2-40B4-BE49-F238E27FC236}">
                <a16:creationId xmlns:a16="http://schemas.microsoft.com/office/drawing/2014/main" id="{A9C3C8B7-4D88-183F-E793-03D3D0214E23}"/>
              </a:ext>
            </a:extLst>
          </p:cNvPr>
          <p:cNvPicPr>
            <a:picLocks noGrp="1" noChangeAspect="1"/>
          </p:cNvPicPr>
          <p:nvPr>
            <p:ph idx="1"/>
          </p:nvPr>
        </p:nvPicPr>
        <p:blipFill>
          <a:blip r:embed="rId2"/>
          <a:stretch>
            <a:fillRect/>
          </a:stretch>
        </p:blipFill>
        <p:spPr>
          <a:xfrm>
            <a:off x="11910" y="-23269"/>
            <a:ext cx="12178665" cy="2032635"/>
          </a:xfrm>
        </p:spPr>
      </p:pic>
      <p:pic>
        <p:nvPicPr>
          <p:cNvPr id="7" name="Imagem 7">
            <a:extLst>
              <a:ext uri="{FF2B5EF4-FFF2-40B4-BE49-F238E27FC236}">
                <a16:creationId xmlns:a16="http://schemas.microsoft.com/office/drawing/2014/main" id="{6B6CE539-51D1-5217-6459-9AA396F92A00}"/>
              </a:ext>
            </a:extLst>
          </p:cNvPr>
          <p:cNvPicPr>
            <a:picLocks noChangeAspect="1"/>
          </p:cNvPicPr>
          <p:nvPr/>
        </p:nvPicPr>
        <p:blipFill>
          <a:blip r:embed="rId3"/>
          <a:stretch>
            <a:fillRect/>
          </a:stretch>
        </p:blipFill>
        <p:spPr>
          <a:xfrm>
            <a:off x="-777240" y="-225726"/>
            <a:ext cx="2743200" cy="2752692"/>
          </a:xfrm>
          <a:prstGeom prst="rect">
            <a:avLst/>
          </a:prstGeom>
        </p:spPr>
      </p:pic>
      <p:pic>
        <p:nvPicPr>
          <p:cNvPr id="11" name="Imagem 11" descr="Uma imagem contendo Forma&#10;&#10;Descrição gerada automaticamente">
            <a:extLst>
              <a:ext uri="{FF2B5EF4-FFF2-40B4-BE49-F238E27FC236}">
                <a16:creationId xmlns:a16="http://schemas.microsoft.com/office/drawing/2014/main" id="{205632B3-2509-97A2-FBDD-34617DB71000}"/>
              </a:ext>
            </a:extLst>
          </p:cNvPr>
          <p:cNvPicPr>
            <a:picLocks noChangeAspect="1"/>
          </p:cNvPicPr>
          <p:nvPr/>
        </p:nvPicPr>
        <p:blipFill>
          <a:blip r:embed="rId4"/>
          <a:stretch>
            <a:fillRect/>
          </a:stretch>
        </p:blipFill>
        <p:spPr>
          <a:xfrm flipH="1">
            <a:off x="9957303" y="-221878"/>
            <a:ext cx="2636520" cy="2752692"/>
          </a:xfrm>
          <a:prstGeom prst="rect">
            <a:avLst/>
          </a:prstGeom>
        </p:spPr>
      </p:pic>
      <p:sp>
        <p:nvSpPr>
          <p:cNvPr id="2" name="Título 1">
            <a:extLst>
              <a:ext uri="{FF2B5EF4-FFF2-40B4-BE49-F238E27FC236}">
                <a16:creationId xmlns:a16="http://schemas.microsoft.com/office/drawing/2014/main" id="{851D3F54-75EF-33EF-3FE7-58A79E66B15B}"/>
              </a:ext>
            </a:extLst>
          </p:cNvPr>
          <p:cNvSpPr>
            <a:spLocks noGrp="1"/>
          </p:cNvSpPr>
          <p:nvPr>
            <p:ph type="title"/>
          </p:nvPr>
        </p:nvSpPr>
        <p:spPr>
          <a:xfrm>
            <a:off x="1129552" y="584791"/>
            <a:ext cx="9932896" cy="6077266"/>
          </a:xfrm>
        </p:spPr>
        <p:txBody>
          <a:bodyPr>
            <a:normAutofit fontScale="90000"/>
          </a:bodyPr>
          <a:lstStyle/>
          <a:p>
            <a:pPr marL="0" indent="0"/>
            <a:r>
              <a:rPr lang="pt-BR" sz="3100" i="0" dirty="0">
                <a:latin typeface="Arial" panose="020B0604020202020204" pitchFamily="34" charset="0"/>
                <a:cs typeface="Arial" panose="020B0604020202020204" pitchFamily="34" charset="0"/>
              </a:rPr>
              <a:t>Demorou, mas chegou... Depois de um longo trâmite</a:t>
            </a:r>
            <a:br>
              <a:rPr lang="pt-BR" sz="3100" i="0" dirty="0">
                <a:latin typeface="Arial" panose="020B0604020202020204" pitchFamily="34" charset="0"/>
                <a:cs typeface="Arial" panose="020B0604020202020204" pitchFamily="34" charset="0"/>
              </a:rPr>
            </a:br>
            <a:br>
              <a:rPr lang="pt-BR" sz="3100" i="0" dirty="0">
                <a:latin typeface="Arial" panose="020B0604020202020204" pitchFamily="34" charset="0"/>
                <a:cs typeface="Arial" panose="020B0604020202020204" pitchFamily="34" charset="0"/>
              </a:rPr>
            </a:br>
            <a:r>
              <a:rPr lang="pt-BR" sz="3100" i="0" dirty="0">
                <a:latin typeface="Arial" panose="020B0604020202020204" pitchFamily="34" charset="0"/>
                <a:cs typeface="Arial" panose="020B0604020202020204" pitchFamily="34" charset="0"/>
              </a:rPr>
              <a:t>Cerca de 200 projetos apensados desde a criação da 8.666</a:t>
            </a:r>
            <a:br>
              <a:rPr lang="pt-BR" sz="3100" i="0" dirty="0">
                <a:latin typeface="Arial" panose="020B0604020202020204" pitchFamily="34" charset="0"/>
                <a:cs typeface="Arial" panose="020B0604020202020204" pitchFamily="34" charset="0"/>
              </a:rPr>
            </a:br>
            <a:br>
              <a:rPr lang="pt-BR" sz="3100" i="0" dirty="0">
                <a:latin typeface="Arial" panose="020B0604020202020204" pitchFamily="34" charset="0"/>
                <a:cs typeface="Arial" panose="020B0604020202020204" pitchFamily="34" charset="0"/>
              </a:rPr>
            </a:br>
            <a:r>
              <a:rPr lang="pt-BR" sz="3100" i="0" dirty="0">
                <a:latin typeface="Arial" panose="020B0604020202020204" pitchFamily="34" charset="0"/>
                <a:cs typeface="Arial" panose="020B0604020202020204" pitchFamily="34" charset="0"/>
              </a:rPr>
              <a:t>Foi aprovada... Lei 14.133/2021</a:t>
            </a:r>
            <a:br>
              <a:rPr lang="pt-BR" sz="3100" i="0" dirty="0">
                <a:latin typeface="Arial" panose="020B0604020202020204" pitchFamily="34" charset="0"/>
                <a:cs typeface="Arial" panose="020B0604020202020204" pitchFamily="34" charset="0"/>
              </a:rPr>
            </a:br>
            <a:br>
              <a:rPr lang="pt-BR" sz="3100" i="0" dirty="0">
                <a:latin typeface="Arial" panose="020B0604020202020204" pitchFamily="34" charset="0"/>
                <a:cs typeface="Arial" panose="020B0604020202020204" pitchFamily="34" charset="0"/>
              </a:rPr>
            </a:br>
            <a:r>
              <a:rPr lang="pt-BR" sz="3100" i="0" dirty="0">
                <a:latin typeface="Arial" panose="020B0604020202020204" pitchFamily="34" charset="0"/>
                <a:cs typeface="Arial" panose="020B0604020202020204" pitchFamily="34" charset="0"/>
              </a:rPr>
              <a:t>HOUVE UMA grande abertura para debates (PLS 559... 2013...)</a:t>
            </a:r>
            <a:br>
              <a:rPr lang="pt-BR" sz="3100" i="0" dirty="0">
                <a:latin typeface="Arial" panose="020B0604020202020204" pitchFamily="34" charset="0"/>
                <a:cs typeface="Arial" panose="020B0604020202020204" pitchFamily="34" charset="0"/>
              </a:rPr>
            </a:br>
            <a:br>
              <a:rPr lang="pt-BR" sz="3100" i="0" dirty="0">
                <a:latin typeface="Arial" panose="020B0604020202020204" pitchFamily="34" charset="0"/>
                <a:cs typeface="Arial" panose="020B0604020202020204" pitchFamily="34" charset="0"/>
              </a:rPr>
            </a:br>
            <a:r>
              <a:rPr lang="pt-BR" sz="3100" i="0" dirty="0">
                <a:latin typeface="Arial" panose="020B0604020202020204" pitchFamily="34" charset="0"/>
                <a:cs typeface="Arial" panose="020B0604020202020204" pitchFamily="34" charset="0"/>
              </a:rPr>
              <a:t>contribuições de variadas associações, entidades, especialistas... nas audiências. </a:t>
            </a:r>
            <a:br>
              <a:rPr lang="pt-BR" sz="4400" dirty="0"/>
            </a:br>
            <a:r>
              <a:rPr lang="pt-BR" sz="4400" dirty="0"/>
              <a:t> </a:t>
            </a:r>
            <a:br>
              <a:rPr lang="pt-BR" sz="4400" dirty="0"/>
            </a:br>
            <a:endParaRPr lang="pt-BR" dirty="0"/>
          </a:p>
        </p:txBody>
      </p:sp>
    </p:spTree>
    <p:extLst>
      <p:ext uri="{BB962C8B-B14F-4D97-AF65-F5344CB8AC3E}">
        <p14:creationId xmlns:p14="http://schemas.microsoft.com/office/powerpoint/2010/main" val="2123346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1452B4-41F7-38FB-D05E-0E0033AD5C54}"/>
              </a:ext>
            </a:extLst>
          </p:cNvPr>
          <p:cNvSpPr>
            <a:spLocks noGrp="1"/>
          </p:cNvSpPr>
          <p:nvPr>
            <p:ph type="title"/>
          </p:nvPr>
        </p:nvSpPr>
        <p:spPr/>
        <p:txBody>
          <a:bodyPr/>
          <a:lstStyle/>
          <a:p>
            <a:r>
              <a:rPr lang="pt-BR" dirty="0"/>
              <a:t>EX. </a:t>
            </a:r>
            <a:r>
              <a:rPr lang="pt-BR" b="1" dirty="0"/>
              <a:t>CANAL DE DENÚNCIAS </a:t>
            </a:r>
          </a:p>
        </p:txBody>
      </p:sp>
      <p:sp>
        <p:nvSpPr>
          <p:cNvPr id="3" name="Espaço Reservado para Conteúdo 2">
            <a:extLst>
              <a:ext uri="{FF2B5EF4-FFF2-40B4-BE49-F238E27FC236}">
                <a16:creationId xmlns:a16="http://schemas.microsoft.com/office/drawing/2014/main" id="{E3468EF6-0652-B987-C195-6802F8681FE2}"/>
              </a:ext>
            </a:extLst>
          </p:cNvPr>
          <p:cNvSpPr>
            <a:spLocks noGrp="1"/>
          </p:cNvSpPr>
          <p:nvPr>
            <p:ph idx="1"/>
          </p:nvPr>
        </p:nvSpPr>
        <p:spPr/>
        <p:txBody>
          <a:bodyPr/>
          <a:lstStyle/>
          <a:p>
            <a:r>
              <a:rPr lang="pt-BR" dirty="0"/>
              <a:t>PETROBRÁS</a:t>
            </a:r>
          </a:p>
          <a:p>
            <a:r>
              <a:rPr lang="pt-BR" sz="2400" dirty="0"/>
              <a:t>Externo – gerido por empresa independente e especializada</a:t>
            </a:r>
          </a:p>
          <a:p>
            <a:r>
              <a:rPr lang="pt-BR" sz="2400" dirty="0"/>
              <a:t>Atende em 3 idiomas: português, inglês e espanhol</a:t>
            </a:r>
          </a:p>
          <a:p>
            <a:r>
              <a:rPr lang="pt-BR" sz="2400" dirty="0"/>
              <a:t>24 horas por dia </a:t>
            </a:r>
          </a:p>
          <a:p>
            <a:pPr>
              <a:buFontTx/>
              <a:buChar char="-"/>
            </a:pPr>
            <a:r>
              <a:rPr lang="pt-BR" sz="2400" dirty="0"/>
              <a:t>Quais são os “CADÁVERES”? </a:t>
            </a:r>
          </a:p>
          <a:p>
            <a:pPr marL="0" indent="0">
              <a:buNone/>
            </a:pPr>
            <a:r>
              <a:rPr lang="pt-BR" sz="2400" dirty="0"/>
              <a:t>Entre 2016 e 2017: 3.300 denúncias</a:t>
            </a:r>
          </a:p>
          <a:p>
            <a:pPr marL="0" indent="0">
              <a:buNone/>
            </a:pPr>
            <a:r>
              <a:rPr lang="pt-BR" sz="2400" dirty="0"/>
              <a:t>2016: 597 sanções</a:t>
            </a:r>
          </a:p>
          <a:p>
            <a:pPr marL="0" indent="0">
              <a:buNone/>
            </a:pPr>
            <a:r>
              <a:rPr lang="pt-BR" sz="2400" dirty="0"/>
              <a:t>37 demissões (por motivos diversos – também envolve comportamentos outros...) </a:t>
            </a:r>
          </a:p>
        </p:txBody>
      </p:sp>
    </p:spTree>
    <p:extLst>
      <p:ext uri="{BB962C8B-B14F-4D97-AF65-F5344CB8AC3E}">
        <p14:creationId xmlns:p14="http://schemas.microsoft.com/office/powerpoint/2010/main" val="2668531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1452B4-41F7-38FB-D05E-0E0033AD5C54}"/>
              </a:ext>
            </a:extLst>
          </p:cNvPr>
          <p:cNvSpPr>
            <a:spLocks noGrp="1"/>
          </p:cNvSpPr>
          <p:nvPr>
            <p:ph type="title"/>
          </p:nvPr>
        </p:nvSpPr>
        <p:spPr/>
        <p:txBody>
          <a:bodyPr/>
          <a:lstStyle/>
          <a:p>
            <a:r>
              <a:rPr lang="pt-BR" b="1" dirty="0" err="1">
                <a:effectLst>
                  <a:outerShdw blurRad="38100" dist="38100" dir="2700000" algn="tl">
                    <a:srgbClr val="000000">
                      <a:alpha val="43137"/>
                    </a:srgbClr>
                  </a:outerShdw>
                </a:effectLst>
              </a:rPr>
              <a:t>compliance</a:t>
            </a:r>
            <a:endParaRPr lang="pt-BR" b="1" dirty="0">
              <a:effectLst>
                <a:outerShdw blurRad="38100" dist="38100" dir="2700000" algn="tl">
                  <a:srgbClr val="000000">
                    <a:alpha val="43137"/>
                  </a:srgbClr>
                </a:outerShdw>
              </a:effectLst>
            </a:endParaRPr>
          </a:p>
        </p:txBody>
      </p:sp>
      <p:sp>
        <p:nvSpPr>
          <p:cNvPr id="3" name="Espaço Reservado para Conteúdo 2">
            <a:extLst>
              <a:ext uri="{FF2B5EF4-FFF2-40B4-BE49-F238E27FC236}">
                <a16:creationId xmlns:a16="http://schemas.microsoft.com/office/drawing/2014/main" id="{E3468EF6-0652-B987-C195-6802F8681FE2}"/>
              </a:ext>
            </a:extLst>
          </p:cNvPr>
          <p:cNvSpPr>
            <a:spLocks noGrp="1"/>
          </p:cNvSpPr>
          <p:nvPr>
            <p:ph idx="1"/>
          </p:nvPr>
        </p:nvSpPr>
        <p:spPr/>
        <p:txBody>
          <a:bodyPr/>
          <a:lstStyle/>
          <a:p>
            <a:pPr>
              <a:spcAft>
                <a:spcPts val="800"/>
              </a:spcAft>
            </a:pPr>
            <a:r>
              <a:rPr lang="pt-BR" sz="2400" dirty="0">
                <a:effectLst/>
                <a:latin typeface="Calibri" panose="020F0502020204030204" pitchFamily="34" charset="0"/>
                <a:ea typeface="Calibri" panose="020F0502020204030204" pitchFamily="34" charset="0"/>
                <a:cs typeface="Times New Roman" panose="02020603050405020304" pitchFamily="18" charset="0"/>
              </a:rPr>
              <a:t>é conformidade... mas ele não implica apenas a questão de conformidade com as regras e procedimentos. Então, seria simplesmente o </a:t>
            </a:r>
            <a:r>
              <a:rPr lang="pt-BR" sz="2400" i="1" dirty="0" err="1">
                <a:effectLst/>
                <a:latin typeface="Calibri" panose="020F0502020204030204" pitchFamily="34" charset="0"/>
                <a:ea typeface="Calibri" panose="020F0502020204030204" pitchFamily="34" charset="0"/>
                <a:cs typeface="Times New Roman" panose="02020603050405020304" pitchFamily="18" charset="0"/>
              </a:rPr>
              <a:t>rule</a:t>
            </a:r>
            <a:r>
              <a:rPr lang="pt-BR" sz="2400" i="1" dirty="0">
                <a:effectLst/>
                <a:latin typeface="Calibri" panose="020F0502020204030204" pitchFamily="34" charset="0"/>
                <a:ea typeface="Calibri" panose="020F0502020204030204" pitchFamily="34" charset="0"/>
                <a:cs typeface="Times New Roman" panose="02020603050405020304" pitchFamily="18" charset="0"/>
              </a:rPr>
              <a:t> </a:t>
            </a:r>
            <a:r>
              <a:rPr lang="pt-BR" sz="2400" i="1" dirty="0" err="1">
                <a:effectLst/>
                <a:latin typeface="Calibri" panose="020F0502020204030204" pitchFamily="34" charset="0"/>
                <a:ea typeface="Calibri" panose="020F0502020204030204" pitchFamily="34" charset="0"/>
                <a:cs typeface="Times New Roman" panose="02020603050405020304" pitchFamily="18" charset="0"/>
              </a:rPr>
              <a:t>of</a:t>
            </a:r>
            <a:r>
              <a:rPr lang="pt-BR" sz="2400" i="1" dirty="0">
                <a:effectLst/>
                <a:latin typeface="Calibri" panose="020F0502020204030204" pitchFamily="34" charset="0"/>
                <a:ea typeface="Calibri" panose="020F0502020204030204" pitchFamily="34" charset="0"/>
                <a:cs typeface="Times New Roman" panose="02020603050405020304" pitchFamily="18" charset="0"/>
              </a:rPr>
              <a:t> </a:t>
            </a:r>
            <a:r>
              <a:rPr lang="pt-BR" sz="2400" i="1" dirty="0" err="1">
                <a:effectLst/>
                <a:latin typeface="Calibri" panose="020F0502020204030204" pitchFamily="34" charset="0"/>
                <a:ea typeface="Calibri" panose="020F0502020204030204" pitchFamily="34" charset="0"/>
                <a:cs typeface="Times New Roman" panose="02020603050405020304" pitchFamily="18" charset="0"/>
              </a:rPr>
              <a:t>law</a:t>
            </a:r>
            <a:r>
              <a:rPr lang="pt-BR" sz="2400" dirty="0">
                <a:effectLst/>
                <a:latin typeface="Calibri" panose="020F0502020204030204" pitchFamily="34" charset="0"/>
                <a:ea typeface="Calibri" panose="020F0502020204030204" pitchFamily="34" charset="0"/>
                <a:cs typeface="Times New Roman" panose="02020603050405020304" pitchFamily="18" charset="0"/>
              </a:rPr>
              <a:t> </a:t>
            </a:r>
          </a:p>
          <a:p>
            <a:pPr>
              <a:spcAft>
                <a:spcPts val="800"/>
              </a:spcAft>
            </a:pPr>
            <a:r>
              <a:rPr lang="pt-BR" sz="2400" dirty="0">
                <a:latin typeface="Calibri" panose="020F0502020204030204" pitchFamily="34" charset="0"/>
                <a:ea typeface="Calibri" panose="020F0502020204030204" pitchFamily="34" charset="0"/>
                <a:cs typeface="Times New Roman" panose="02020603050405020304" pitchFamily="18" charset="0"/>
              </a:rPr>
              <a:t>Qual seria a novidade – se a Administração pela legalidade já deve agir na conformidade com a lei ou Direito – que abarca princípios e regras?</a:t>
            </a:r>
            <a:r>
              <a:rPr lang="pt-BR" sz="2400" dirty="0">
                <a:effectLst/>
                <a:latin typeface="Calibri" panose="020F0502020204030204" pitchFamily="34" charset="0"/>
                <a:ea typeface="Calibri" panose="020F0502020204030204" pitchFamily="34" charset="0"/>
                <a:cs typeface="Times New Roman" panose="02020603050405020304" pitchFamily="18" charset="0"/>
              </a:rPr>
              <a:t> </a:t>
            </a:r>
          </a:p>
          <a:p>
            <a:pPr>
              <a:spcAft>
                <a:spcPts val="800"/>
              </a:spcAft>
            </a:pPr>
            <a:r>
              <a:rPr lang="pt-BR" sz="2400" dirty="0">
                <a:effectLst/>
                <a:latin typeface="Calibri" panose="020F0502020204030204" pitchFamily="34" charset="0"/>
                <a:ea typeface="Calibri" panose="020F0502020204030204" pitchFamily="34" charset="0"/>
                <a:cs typeface="Times New Roman" panose="02020603050405020304" pitchFamily="18" charset="0"/>
              </a:rPr>
              <a:t>Se não, o setor de </a:t>
            </a:r>
            <a:r>
              <a:rPr lang="pt-BR" sz="2400" i="1" dirty="0" err="1">
                <a:effectLst/>
                <a:latin typeface="Calibri" panose="020F0502020204030204" pitchFamily="34" charset="0"/>
                <a:ea typeface="Calibri" panose="020F0502020204030204" pitchFamily="34" charset="0"/>
                <a:cs typeface="Times New Roman" panose="02020603050405020304" pitchFamily="18" charset="0"/>
              </a:rPr>
              <a:t>compliance</a:t>
            </a:r>
            <a:r>
              <a:rPr lang="pt-BR" sz="2400" dirty="0">
                <a:effectLst/>
                <a:latin typeface="Calibri" panose="020F0502020204030204" pitchFamily="34" charset="0"/>
                <a:ea typeface="Calibri" panose="020F0502020204030204" pitchFamily="34" charset="0"/>
                <a:cs typeface="Times New Roman" panose="02020603050405020304" pitchFamily="18" charset="0"/>
              </a:rPr>
              <a:t> da organização seria simplesmente o Jurídico da companhia... </a:t>
            </a:r>
          </a:p>
          <a:p>
            <a:pPr>
              <a:spcAft>
                <a:spcPts val="800"/>
              </a:spcAft>
            </a:pPr>
            <a:r>
              <a:rPr lang="pt-BR" sz="2400" dirty="0">
                <a:effectLst/>
                <a:latin typeface="Calibri" panose="020F0502020204030204" pitchFamily="34" charset="0"/>
                <a:ea typeface="Calibri" panose="020F0502020204030204" pitchFamily="34" charset="0"/>
                <a:cs typeface="Times New Roman" panose="02020603050405020304" pitchFamily="18" charset="0"/>
              </a:rPr>
              <a:t>Mas, como a preocupação do </a:t>
            </a:r>
            <a:r>
              <a:rPr lang="pt-BR" sz="2400" i="1" dirty="0" err="1">
                <a:effectLst/>
                <a:latin typeface="Calibri" panose="020F0502020204030204" pitchFamily="34" charset="0"/>
                <a:ea typeface="Calibri" panose="020F0502020204030204" pitchFamily="34" charset="0"/>
                <a:cs typeface="Times New Roman" panose="02020603050405020304" pitchFamily="18" charset="0"/>
              </a:rPr>
              <a:t>compliance</a:t>
            </a:r>
            <a:r>
              <a:rPr lang="pt-BR" sz="2400" dirty="0">
                <a:effectLst/>
                <a:latin typeface="Calibri" panose="020F0502020204030204" pitchFamily="34" charset="0"/>
                <a:ea typeface="Calibri" panose="020F0502020204030204" pitchFamily="34" charset="0"/>
                <a:cs typeface="Times New Roman" panose="02020603050405020304" pitchFamily="18" charset="0"/>
              </a:rPr>
              <a:t> advém da governança: então o foco no fundo também se associa com a REPUTAÇÃO DA ORGANIZAÇÃO</a:t>
            </a:r>
          </a:p>
          <a:p>
            <a:pPr marL="0" indent="0">
              <a:buNone/>
            </a:pPr>
            <a:endParaRPr lang="pt-BR" dirty="0"/>
          </a:p>
        </p:txBody>
      </p:sp>
    </p:spTree>
    <p:extLst>
      <p:ext uri="{BB962C8B-B14F-4D97-AF65-F5344CB8AC3E}">
        <p14:creationId xmlns:p14="http://schemas.microsoft.com/office/powerpoint/2010/main" val="3793768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1452B4-41F7-38FB-D05E-0E0033AD5C54}"/>
              </a:ext>
            </a:extLst>
          </p:cNvPr>
          <p:cNvSpPr>
            <a:spLocks noGrp="1"/>
          </p:cNvSpPr>
          <p:nvPr>
            <p:ph type="title"/>
          </p:nvPr>
        </p:nvSpPr>
        <p:spPr/>
        <p:txBody>
          <a:bodyPr/>
          <a:lstStyle/>
          <a:p>
            <a:r>
              <a:rPr lang="pt-BR" dirty="0"/>
              <a:t>COMPLIANCE TB TEM SENTIDO MAIOR</a:t>
            </a:r>
          </a:p>
        </p:txBody>
      </p:sp>
      <p:sp>
        <p:nvSpPr>
          <p:cNvPr id="3" name="Espaço Reservado para Conteúdo 2">
            <a:extLst>
              <a:ext uri="{FF2B5EF4-FFF2-40B4-BE49-F238E27FC236}">
                <a16:creationId xmlns:a16="http://schemas.microsoft.com/office/drawing/2014/main" id="{E3468EF6-0652-B987-C195-6802F8681FE2}"/>
              </a:ext>
            </a:extLst>
          </p:cNvPr>
          <p:cNvSpPr>
            <a:spLocks noGrp="1"/>
          </p:cNvSpPr>
          <p:nvPr>
            <p:ph idx="1"/>
          </p:nvPr>
        </p:nvSpPr>
        <p:spPr/>
        <p:txBody>
          <a:bodyPr/>
          <a:lstStyle/>
          <a:p>
            <a:pPr marL="0" indent="0">
              <a:buNone/>
            </a:pPr>
            <a:r>
              <a:rPr lang="pt-BR" sz="2800" dirty="0">
                <a:effectLst/>
                <a:ea typeface="Calibri" panose="020F0502020204030204" pitchFamily="34" charset="0"/>
                <a:cs typeface="Arial" panose="020B0604020202020204" pitchFamily="34" charset="0"/>
              </a:rPr>
              <a:t>O </a:t>
            </a:r>
            <a:r>
              <a:rPr lang="pt-BR" sz="2800" i="1" dirty="0" err="1">
                <a:effectLst/>
                <a:ea typeface="Calibri" panose="020F0502020204030204" pitchFamily="34" charset="0"/>
                <a:cs typeface="Arial" panose="020B0604020202020204" pitchFamily="34" charset="0"/>
              </a:rPr>
              <a:t>compliance</a:t>
            </a:r>
            <a:r>
              <a:rPr lang="pt-BR" sz="2800" dirty="0">
                <a:effectLst/>
                <a:ea typeface="Calibri" panose="020F0502020204030204" pitchFamily="34" charset="0"/>
                <a:cs typeface="Arial" panose="020B0604020202020204" pitchFamily="34" charset="0"/>
              </a:rPr>
              <a:t> pode ter um sentido maior, que vai além da exclusividade do aspecto anticorrupção e antifraude, podendo abranger temas como: </a:t>
            </a:r>
          </a:p>
          <a:p>
            <a:r>
              <a:rPr lang="pt-BR" sz="2800" dirty="0">
                <a:effectLst/>
                <a:ea typeface="Calibri" panose="020F0502020204030204" pitchFamily="34" charset="0"/>
                <a:cs typeface="Arial" panose="020B0604020202020204" pitchFamily="34" charset="0"/>
              </a:rPr>
              <a:t>diversidade e direitos humanos </a:t>
            </a:r>
          </a:p>
          <a:p>
            <a:r>
              <a:rPr lang="pt-BR" sz="2800" dirty="0">
                <a:effectLst/>
                <a:ea typeface="Calibri" panose="020F0502020204030204" pitchFamily="34" charset="0"/>
                <a:cs typeface="Arial" panose="020B0604020202020204" pitchFamily="34" charset="0"/>
              </a:rPr>
              <a:t>ambiental </a:t>
            </a:r>
          </a:p>
          <a:p>
            <a:r>
              <a:rPr lang="pt-BR" sz="2800" dirty="0">
                <a:effectLst/>
                <a:ea typeface="Calibri" panose="020F0502020204030204" pitchFamily="34" charset="0"/>
                <a:cs typeface="Arial" panose="020B0604020202020204" pitchFamily="34" charset="0"/>
              </a:rPr>
              <a:t>concorrencial – o acordo de leniência veio da realidade anticoncorrencial: das práticas cartelizadas (carteis em licitação abc, abc, </a:t>
            </a:r>
            <a:r>
              <a:rPr lang="pt-BR" sz="2800" i="1" dirty="0" err="1">
                <a:effectLst/>
                <a:ea typeface="Calibri" panose="020F0502020204030204" pitchFamily="34" charset="0"/>
                <a:cs typeface="Arial" panose="020B0604020202020204" pitchFamily="34" charset="0"/>
              </a:rPr>
              <a:t>rotation</a:t>
            </a:r>
            <a:r>
              <a:rPr lang="pt-BR" sz="2800" dirty="0">
                <a:effectLst/>
                <a:ea typeface="Calibri" panose="020F0502020204030204" pitchFamily="34" charset="0"/>
                <a:cs typeface="Arial" panose="020B0604020202020204" pitchFamily="34" charset="0"/>
              </a:rPr>
              <a:t>, fases da lua...) </a:t>
            </a:r>
          </a:p>
          <a:p>
            <a:pPr marL="0" indent="0">
              <a:buNone/>
            </a:pPr>
            <a:endParaRPr lang="pt-BR" dirty="0"/>
          </a:p>
        </p:txBody>
      </p:sp>
    </p:spTree>
    <p:extLst>
      <p:ext uri="{BB962C8B-B14F-4D97-AF65-F5344CB8AC3E}">
        <p14:creationId xmlns:p14="http://schemas.microsoft.com/office/powerpoint/2010/main" val="468486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1452B4-41F7-38FB-D05E-0E0033AD5C54}"/>
              </a:ext>
            </a:extLst>
          </p:cNvPr>
          <p:cNvSpPr>
            <a:spLocks noGrp="1"/>
          </p:cNvSpPr>
          <p:nvPr>
            <p:ph type="title"/>
          </p:nvPr>
        </p:nvSpPr>
        <p:spPr/>
        <p:txBody>
          <a:bodyPr/>
          <a:lstStyle/>
          <a:p>
            <a:r>
              <a:rPr lang="pt-BR" dirty="0"/>
              <a:t>contudo</a:t>
            </a:r>
          </a:p>
        </p:txBody>
      </p:sp>
      <p:sp>
        <p:nvSpPr>
          <p:cNvPr id="3" name="Espaço Reservado para Conteúdo 2">
            <a:extLst>
              <a:ext uri="{FF2B5EF4-FFF2-40B4-BE49-F238E27FC236}">
                <a16:creationId xmlns:a16="http://schemas.microsoft.com/office/drawing/2014/main" id="{E3468EF6-0652-B987-C195-6802F8681FE2}"/>
              </a:ext>
            </a:extLst>
          </p:cNvPr>
          <p:cNvSpPr>
            <a:spLocks noGrp="1"/>
          </p:cNvSpPr>
          <p:nvPr>
            <p:ph idx="1"/>
          </p:nvPr>
        </p:nvSpPr>
        <p:spPr/>
        <p:txBody>
          <a:bodyPr/>
          <a:lstStyle/>
          <a:p>
            <a:pPr marL="0" indent="0">
              <a:lnSpc>
                <a:spcPct val="200000"/>
              </a:lnSpc>
              <a:buNone/>
            </a:pPr>
            <a:r>
              <a:rPr lang="pt-BR" sz="3200" dirty="0"/>
              <a:t>quando ele é aplicado à esfera dos contatos, daí se fala em </a:t>
            </a:r>
            <a:r>
              <a:rPr lang="pt-BR" sz="3200" i="1" dirty="0" err="1"/>
              <a:t>compliance</a:t>
            </a:r>
            <a:r>
              <a:rPr lang="pt-BR" sz="3200" dirty="0"/>
              <a:t> nas contratações públicas, o qual é intrinsecamente relacionado com os objetivos do </a:t>
            </a:r>
            <a:r>
              <a:rPr lang="pt-BR" sz="3200" i="1" dirty="0" err="1"/>
              <a:t>compliance</a:t>
            </a:r>
            <a:r>
              <a:rPr lang="pt-BR" sz="3200" dirty="0"/>
              <a:t> anticorrupção. </a:t>
            </a:r>
          </a:p>
          <a:p>
            <a:pPr marL="0" indent="0">
              <a:buNone/>
            </a:pPr>
            <a:endParaRPr lang="pt-BR" dirty="0"/>
          </a:p>
        </p:txBody>
      </p:sp>
    </p:spTree>
    <p:extLst>
      <p:ext uri="{BB962C8B-B14F-4D97-AF65-F5344CB8AC3E}">
        <p14:creationId xmlns:p14="http://schemas.microsoft.com/office/powerpoint/2010/main" val="486279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1452B4-41F7-38FB-D05E-0E0033AD5C54}"/>
              </a:ext>
            </a:extLst>
          </p:cNvPr>
          <p:cNvSpPr>
            <a:spLocks noGrp="1"/>
          </p:cNvSpPr>
          <p:nvPr>
            <p:ph type="title"/>
          </p:nvPr>
        </p:nvSpPr>
        <p:spPr/>
        <p:txBody>
          <a:bodyPr/>
          <a:lstStyle/>
          <a:p>
            <a:r>
              <a:rPr lang="pt-BR" dirty="0"/>
              <a:t>PODER PÚBLICO</a:t>
            </a:r>
          </a:p>
        </p:txBody>
      </p:sp>
      <p:sp>
        <p:nvSpPr>
          <p:cNvPr id="3" name="Espaço Reservado para Conteúdo 2">
            <a:extLst>
              <a:ext uri="{FF2B5EF4-FFF2-40B4-BE49-F238E27FC236}">
                <a16:creationId xmlns:a16="http://schemas.microsoft.com/office/drawing/2014/main" id="{E3468EF6-0652-B987-C195-6802F8681FE2}"/>
              </a:ext>
            </a:extLst>
          </p:cNvPr>
          <p:cNvSpPr>
            <a:spLocks noGrp="1"/>
          </p:cNvSpPr>
          <p:nvPr>
            <p:ph idx="1"/>
          </p:nvPr>
        </p:nvSpPr>
        <p:spPr/>
        <p:txBody>
          <a:bodyPr/>
          <a:lstStyle/>
          <a:p>
            <a:r>
              <a:rPr lang="pt-BR" dirty="0"/>
              <a:t>TEM DE TER SEU PROGRAMA DE INTEGRIDADE – SUAS MEDIDAS DE APERFEIÇOAMENTO NO SISTEMA DE CONTROLE </a:t>
            </a:r>
          </a:p>
          <a:p>
            <a:r>
              <a:rPr lang="pt-BR" dirty="0"/>
              <a:t>NOVA LEI DE LICITAÇÕES – ART. 169 – LINHAS: PRIMEIRA, SEGUNDA E TERCEIRA </a:t>
            </a:r>
          </a:p>
          <a:p>
            <a:r>
              <a:rPr lang="pt-BR" dirty="0"/>
              <a:t>E TAMBÉM: </a:t>
            </a:r>
          </a:p>
          <a:p>
            <a:r>
              <a:rPr lang="pt-BR" dirty="0"/>
              <a:t>FAZ O CONTROLE DO COMPLIANCE DOS SEUS CONTRATADOS</a:t>
            </a:r>
          </a:p>
        </p:txBody>
      </p:sp>
    </p:spTree>
    <p:extLst>
      <p:ext uri="{BB962C8B-B14F-4D97-AF65-F5344CB8AC3E}">
        <p14:creationId xmlns:p14="http://schemas.microsoft.com/office/powerpoint/2010/main" val="614517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4" descr="Padrão do plano de fundo&#10;&#10;Descrição gerada automaticamente">
            <a:extLst>
              <a:ext uri="{FF2B5EF4-FFF2-40B4-BE49-F238E27FC236}">
                <a16:creationId xmlns:a16="http://schemas.microsoft.com/office/drawing/2014/main" id="{035D1EDA-592A-2B4A-C127-22B9D26CF1E6}"/>
              </a:ext>
            </a:extLst>
          </p:cNvPr>
          <p:cNvPicPr>
            <a:picLocks noChangeAspect="1"/>
          </p:cNvPicPr>
          <p:nvPr/>
        </p:nvPicPr>
        <p:blipFill>
          <a:blip r:embed="rId2"/>
          <a:stretch>
            <a:fillRect/>
          </a:stretch>
        </p:blipFill>
        <p:spPr>
          <a:xfrm>
            <a:off x="-9525" y="0"/>
            <a:ext cx="12201525" cy="6848475"/>
          </a:xfrm>
          <a:prstGeom prst="rect">
            <a:avLst/>
          </a:prstGeom>
        </p:spPr>
      </p:pic>
      <p:sp>
        <p:nvSpPr>
          <p:cNvPr id="2" name="Título 1">
            <a:extLst>
              <a:ext uri="{FF2B5EF4-FFF2-40B4-BE49-F238E27FC236}">
                <a16:creationId xmlns:a16="http://schemas.microsoft.com/office/drawing/2014/main" id="{3FA4921F-C336-56C6-D819-8F08222205E8}"/>
              </a:ext>
            </a:extLst>
          </p:cNvPr>
          <p:cNvSpPr>
            <a:spLocks noGrp="1"/>
          </p:cNvSpPr>
          <p:nvPr>
            <p:ph type="title"/>
          </p:nvPr>
        </p:nvSpPr>
        <p:spPr>
          <a:xfrm>
            <a:off x="979714" y="582385"/>
            <a:ext cx="9748157" cy="2601685"/>
          </a:xfrm>
        </p:spPr>
        <p:txBody>
          <a:bodyPr>
            <a:normAutofit/>
          </a:bodyPr>
          <a:lstStyle/>
          <a:p>
            <a:r>
              <a:rPr lang="pt-BR" dirty="0"/>
              <a:t>Então</a:t>
            </a:r>
            <a:br>
              <a:rPr lang="pt-BR" dirty="0"/>
            </a:br>
            <a:r>
              <a:rPr lang="pt-BR" dirty="0"/>
              <a:t>lei 14.133/2021</a:t>
            </a:r>
            <a:br>
              <a:rPr lang="pt-BR" dirty="0"/>
            </a:br>
            <a:br>
              <a:rPr lang="pt-BR" dirty="0"/>
            </a:br>
            <a:endParaRPr lang="pt-BR" dirty="0"/>
          </a:p>
        </p:txBody>
      </p:sp>
      <p:pic>
        <p:nvPicPr>
          <p:cNvPr id="10" name="Imagem 10" descr="Logotipo, nome da empresa&#10;&#10;Descrição gerada automaticamente">
            <a:extLst>
              <a:ext uri="{FF2B5EF4-FFF2-40B4-BE49-F238E27FC236}">
                <a16:creationId xmlns:a16="http://schemas.microsoft.com/office/drawing/2014/main" id="{0F17BDDC-FCF0-156A-F901-56C96C79523B}"/>
              </a:ext>
            </a:extLst>
          </p:cNvPr>
          <p:cNvPicPr>
            <a:picLocks noGrp="1" noChangeAspect="1"/>
          </p:cNvPicPr>
          <p:nvPr>
            <p:ph idx="1"/>
          </p:nvPr>
        </p:nvPicPr>
        <p:blipFill>
          <a:blip r:embed="rId3"/>
          <a:stretch>
            <a:fillRect/>
          </a:stretch>
        </p:blipFill>
        <p:spPr>
          <a:xfrm>
            <a:off x="9128760" y="2686361"/>
            <a:ext cx="5928360" cy="5962650"/>
          </a:xfrm>
        </p:spPr>
      </p:pic>
      <p:pic>
        <p:nvPicPr>
          <p:cNvPr id="9" name="Imagem 6" descr="Uma imagem contendo Logotipo&#10;&#10;Descrição gerada automaticamente">
            <a:extLst>
              <a:ext uri="{FF2B5EF4-FFF2-40B4-BE49-F238E27FC236}">
                <a16:creationId xmlns:a16="http://schemas.microsoft.com/office/drawing/2014/main" id="{FCD053A9-737F-4A23-B2A5-53E53F055AD3}"/>
              </a:ext>
            </a:extLst>
          </p:cNvPr>
          <p:cNvPicPr>
            <a:picLocks noChangeAspect="1"/>
          </p:cNvPicPr>
          <p:nvPr/>
        </p:nvPicPr>
        <p:blipFill>
          <a:blip r:embed="rId4"/>
          <a:stretch>
            <a:fillRect/>
          </a:stretch>
        </p:blipFill>
        <p:spPr>
          <a:xfrm>
            <a:off x="-1727563" y="-1332292"/>
            <a:ext cx="6781800" cy="6806532"/>
          </a:xfrm>
          <a:prstGeom prst="rect">
            <a:avLst/>
          </a:prstGeom>
        </p:spPr>
      </p:pic>
      <p:sp>
        <p:nvSpPr>
          <p:cNvPr id="4" name="Retângulo 3">
            <a:extLst>
              <a:ext uri="{FF2B5EF4-FFF2-40B4-BE49-F238E27FC236}">
                <a16:creationId xmlns:a16="http://schemas.microsoft.com/office/drawing/2014/main" id="{0B3533F9-F7AF-C2A4-3E0E-A82441421FA0}"/>
              </a:ext>
            </a:extLst>
          </p:cNvPr>
          <p:cNvSpPr/>
          <p:nvPr/>
        </p:nvSpPr>
        <p:spPr>
          <a:xfrm>
            <a:off x="1240971" y="2070974"/>
            <a:ext cx="9748157" cy="39869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pt-BR" sz="2800" dirty="0">
                <a:effectLst/>
                <a:ea typeface="Calibri" panose="020F0502020204030204" pitchFamily="34" charset="0"/>
              </a:rPr>
              <a:t>Art. 25, § 4º, para contratações de grande vulto </a:t>
            </a:r>
          </a:p>
          <a:p>
            <a:endParaRPr lang="pt-BR" sz="2800" dirty="0">
              <a:effectLst/>
              <a:ea typeface="Calibri" panose="020F0502020204030204" pitchFamily="34" charset="0"/>
            </a:endParaRPr>
          </a:p>
          <a:p>
            <a:r>
              <a:rPr lang="pt-BR" sz="2800" dirty="0">
                <a:effectLst/>
                <a:ea typeface="Calibri" panose="020F0502020204030204" pitchFamily="34" charset="0"/>
              </a:rPr>
              <a:t>§ 4º Nas contratações de obras, serviços e fornecimentos de grande vulto, o edital deverá </a:t>
            </a:r>
            <a:r>
              <a:rPr lang="pt-BR" sz="2800" u="sng" dirty="0">
                <a:effectLst/>
                <a:ea typeface="Calibri" panose="020F0502020204030204" pitchFamily="34" charset="0"/>
              </a:rPr>
              <a:t>prever a obrigatoriedade de implantação de programa de integridade pelo licitante vencedor, no prazo de 6 (seis) meses</a:t>
            </a:r>
            <a:r>
              <a:rPr lang="pt-BR" sz="2800" dirty="0">
                <a:effectLst/>
                <a:ea typeface="Calibri" panose="020F0502020204030204" pitchFamily="34" charset="0"/>
              </a:rPr>
              <a:t>, </a:t>
            </a:r>
          </a:p>
          <a:p>
            <a:r>
              <a:rPr lang="pt-BR" sz="2800" dirty="0">
                <a:effectLst/>
                <a:ea typeface="Calibri" panose="020F0502020204030204" pitchFamily="34" charset="0"/>
              </a:rPr>
              <a:t>contado da celebração do contrato, </a:t>
            </a:r>
          </a:p>
          <a:p>
            <a:r>
              <a:rPr lang="pt-BR" sz="2800" dirty="0">
                <a:effectLst/>
                <a:ea typeface="Calibri" panose="020F0502020204030204" pitchFamily="34" charset="0"/>
              </a:rPr>
              <a:t>conforme regulamento que disporá sobre as medidas a serem adotadas, a forma de comprovação e as penalidades pelo seu descumprimento.</a:t>
            </a:r>
          </a:p>
        </p:txBody>
      </p:sp>
    </p:spTree>
    <p:extLst>
      <p:ext uri="{BB962C8B-B14F-4D97-AF65-F5344CB8AC3E}">
        <p14:creationId xmlns:p14="http://schemas.microsoft.com/office/powerpoint/2010/main" val="3183324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1452B4-41F7-38FB-D05E-0E0033AD5C54}"/>
              </a:ext>
            </a:extLst>
          </p:cNvPr>
          <p:cNvSpPr>
            <a:spLocks noGrp="1"/>
          </p:cNvSpPr>
          <p:nvPr>
            <p:ph type="title"/>
          </p:nvPr>
        </p:nvSpPr>
        <p:spPr/>
        <p:txBody>
          <a:bodyPr/>
          <a:lstStyle/>
          <a:p>
            <a:r>
              <a:rPr lang="pt-BR" dirty="0"/>
              <a:t>EMPATE – ART. 60 DA LEI 14.133/2021</a:t>
            </a:r>
          </a:p>
        </p:txBody>
      </p:sp>
      <p:sp>
        <p:nvSpPr>
          <p:cNvPr id="3" name="Espaço Reservado para Conteúdo 2">
            <a:extLst>
              <a:ext uri="{FF2B5EF4-FFF2-40B4-BE49-F238E27FC236}">
                <a16:creationId xmlns:a16="http://schemas.microsoft.com/office/drawing/2014/main" id="{E3468EF6-0652-B987-C195-6802F8681FE2}"/>
              </a:ext>
            </a:extLst>
          </p:cNvPr>
          <p:cNvSpPr>
            <a:spLocks noGrp="1"/>
          </p:cNvSpPr>
          <p:nvPr>
            <p:ph idx="1"/>
          </p:nvPr>
        </p:nvSpPr>
        <p:spPr/>
        <p:txBody>
          <a:bodyPr>
            <a:normAutofit fontScale="92500"/>
          </a:bodyPr>
          <a:lstStyle/>
          <a:p>
            <a:pPr marL="0" indent="0">
              <a:buNone/>
            </a:pPr>
            <a:r>
              <a:rPr lang="pt-BR" sz="2400" dirty="0">
                <a:effectLst/>
                <a:ea typeface="Calibri" panose="020F0502020204030204" pitchFamily="34" charset="0"/>
              </a:rPr>
              <a:t>duas ou mais propostas, serão utilizados os seguintes critérios de desempate, </a:t>
            </a:r>
            <a:r>
              <a:rPr lang="pt-BR" sz="2400" b="1" u="sng" dirty="0">
                <a:effectLst/>
                <a:ea typeface="Calibri" panose="020F0502020204030204" pitchFamily="34" charset="0"/>
              </a:rPr>
              <a:t>nesta ordem</a:t>
            </a:r>
            <a:r>
              <a:rPr lang="pt-BR" sz="2400" dirty="0">
                <a:effectLst/>
                <a:ea typeface="Calibri" panose="020F0502020204030204" pitchFamily="34" charset="0"/>
              </a:rPr>
              <a:t>: </a:t>
            </a:r>
          </a:p>
          <a:p>
            <a:r>
              <a:rPr lang="pt-BR" sz="2400" dirty="0">
                <a:effectLst/>
                <a:ea typeface="Calibri" panose="020F0502020204030204" pitchFamily="34" charset="0"/>
              </a:rPr>
              <a:t>I – </a:t>
            </a:r>
            <a:r>
              <a:rPr lang="pt-BR" sz="2400" b="1" u="sng" dirty="0">
                <a:solidFill>
                  <a:srgbClr val="C00000"/>
                </a:solidFill>
                <a:effectLst/>
                <a:ea typeface="Calibri" panose="020F0502020204030204" pitchFamily="34" charset="0"/>
              </a:rPr>
              <a:t>disputa final</a:t>
            </a:r>
            <a:r>
              <a:rPr lang="pt-BR" sz="2400" dirty="0">
                <a:effectLst/>
                <a:ea typeface="Calibri" panose="020F0502020204030204" pitchFamily="34" charset="0"/>
              </a:rPr>
              <a:t>, hipótese em que os licitantes empatados poderão apresentar nova proposta em ato contínuo à classificação; </a:t>
            </a:r>
          </a:p>
          <a:p>
            <a:r>
              <a:rPr lang="pt-BR" sz="2400" dirty="0">
                <a:effectLst/>
                <a:ea typeface="Calibri" panose="020F0502020204030204" pitchFamily="34" charset="0"/>
              </a:rPr>
              <a:t>II – </a:t>
            </a:r>
            <a:r>
              <a:rPr lang="pt-BR" sz="2400" b="1" u="sng" dirty="0">
                <a:solidFill>
                  <a:srgbClr val="C00000"/>
                </a:solidFill>
                <a:effectLst/>
                <a:ea typeface="Calibri" panose="020F0502020204030204" pitchFamily="34" charset="0"/>
              </a:rPr>
              <a:t>avaliação do desempenho contratual prévio</a:t>
            </a:r>
            <a:r>
              <a:rPr lang="pt-BR" sz="2400" b="1" dirty="0">
                <a:solidFill>
                  <a:srgbClr val="C00000"/>
                </a:solidFill>
                <a:effectLst/>
                <a:ea typeface="Calibri" panose="020F0502020204030204" pitchFamily="34" charset="0"/>
              </a:rPr>
              <a:t> </a:t>
            </a:r>
            <a:r>
              <a:rPr lang="pt-BR" sz="2400" dirty="0">
                <a:effectLst/>
                <a:ea typeface="Calibri" panose="020F0502020204030204" pitchFamily="34" charset="0"/>
              </a:rPr>
              <a:t>dos licitantes, para a qual deverão preferencialmente ser utilizados registros cadastrais para efeito de atesto de cumprimento de obrigações previstos nesta Lei; </a:t>
            </a:r>
          </a:p>
          <a:p>
            <a:r>
              <a:rPr lang="pt-BR" sz="2400" dirty="0">
                <a:effectLst/>
                <a:ea typeface="Calibri" panose="020F0502020204030204" pitchFamily="34" charset="0"/>
              </a:rPr>
              <a:t>III – desenvolvimento pelo licitante de ações de </a:t>
            </a:r>
            <a:r>
              <a:rPr lang="pt-BR" sz="2400" b="1" u="sng" dirty="0">
                <a:solidFill>
                  <a:srgbClr val="C00000"/>
                </a:solidFill>
                <a:effectLst/>
                <a:ea typeface="Calibri" panose="020F0502020204030204" pitchFamily="34" charset="0"/>
              </a:rPr>
              <a:t>equidade entre homens e mulheres no ambiente de trabalho</a:t>
            </a:r>
            <a:r>
              <a:rPr lang="pt-BR" sz="2400" dirty="0">
                <a:effectLst/>
                <a:ea typeface="Calibri" panose="020F0502020204030204" pitchFamily="34" charset="0"/>
              </a:rPr>
              <a:t>, conforme regulamento; </a:t>
            </a:r>
          </a:p>
          <a:p>
            <a:r>
              <a:rPr lang="pt-BR" sz="2400" dirty="0">
                <a:effectLst/>
                <a:ea typeface="Calibri" panose="020F0502020204030204" pitchFamily="34" charset="0"/>
              </a:rPr>
              <a:t>IV – desenvolvimento pelo licitante de </a:t>
            </a:r>
            <a:r>
              <a:rPr lang="pt-BR" sz="2400" u="sng" dirty="0">
                <a:effectLst/>
                <a:ea typeface="Calibri" panose="020F0502020204030204" pitchFamily="34" charset="0"/>
              </a:rPr>
              <a:t>programa de integridade</a:t>
            </a:r>
            <a:r>
              <a:rPr lang="pt-BR" sz="2400" dirty="0">
                <a:effectLst/>
                <a:ea typeface="Calibri" panose="020F0502020204030204" pitchFamily="34" charset="0"/>
              </a:rPr>
              <a:t>, conforme orientações dos órgãos de controle.</a:t>
            </a:r>
          </a:p>
          <a:p>
            <a:pPr marL="0" indent="0">
              <a:buNone/>
            </a:pPr>
            <a:endParaRPr lang="pt-BR" dirty="0"/>
          </a:p>
        </p:txBody>
      </p:sp>
    </p:spTree>
    <p:extLst>
      <p:ext uri="{BB962C8B-B14F-4D97-AF65-F5344CB8AC3E}">
        <p14:creationId xmlns:p14="http://schemas.microsoft.com/office/powerpoint/2010/main" val="2224739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38EB45-895D-EFB1-049E-0F39D3207DB9}"/>
              </a:ext>
            </a:extLst>
          </p:cNvPr>
          <p:cNvSpPr>
            <a:spLocks noGrp="1"/>
          </p:cNvSpPr>
          <p:nvPr>
            <p:ph type="title"/>
          </p:nvPr>
        </p:nvSpPr>
        <p:spPr/>
        <p:txBody>
          <a:bodyPr/>
          <a:lstStyle/>
          <a:p>
            <a:r>
              <a:rPr lang="pt-BR" dirty="0"/>
              <a:t>EQUIDADE</a:t>
            </a:r>
          </a:p>
        </p:txBody>
      </p:sp>
      <p:sp>
        <p:nvSpPr>
          <p:cNvPr id="3" name="Espaço Reservado para Conteúdo 2">
            <a:extLst>
              <a:ext uri="{FF2B5EF4-FFF2-40B4-BE49-F238E27FC236}">
                <a16:creationId xmlns:a16="http://schemas.microsoft.com/office/drawing/2014/main" id="{5B40333E-D7C6-19EB-25A6-311BEF7A908A}"/>
              </a:ext>
            </a:extLst>
          </p:cNvPr>
          <p:cNvSpPr>
            <a:spLocks noGrp="1"/>
          </p:cNvSpPr>
          <p:nvPr>
            <p:ph idx="1"/>
          </p:nvPr>
        </p:nvSpPr>
        <p:spPr/>
        <p:txBody>
          <a:bodyPr/>
          <a:lstStyle/>
          <a:p>
            <a:r>
              <a:rPr lang="pt-BR" dirty="0"/>
              <a:t>Mulheres</a:t>
            </a:r>
          </a:p>
          <a:p>
            <a:pPr marL="0" indent="0">
              <a:buNone/>
            </a:pPr>
            <a:r>
              <a:rPr lang="pt-BR" dirty="0"/>
              <a:t>Não gozam,  na prática, dos mesmos direitos</a:t>
            </a:r>
          </a:p>
          <a:p>
            <a:pPr marL="0" indent="0">
              <a:buNone/>
            </a:pPr>
            <a:r>
              <a:rPr lang="pt-BR" dirty="0"/>
              <a:t>As conquistas não foram concomitantes </a:t>
            </a:r>
          </a:p>
          <a:p>
            <a:pPr marL="0" indent="0">
              <a:buNone/>
            </a:pPr>
            <a:r>
              <a:rPr lang="pt-BR" dirty="0"/>
              <a:t>Ainda: pesquisa FGV 2016 – DEPOIS DE DOIS ANOS DA LICENÇA MATERNIDADE – METADE DAS MULHERES DEMITIDAS (SUPOSIÇÃO DE QUE A MATERNIDADE SEJA ATRIBUIÇÃO FEMININA, QUE IRÁ ATRAPALHAR O TRABALHO). </a:t>
            </a:r>
          </a:p>
        </p:txBody>
      </p:sp>
    </p:spTree>
    <p:extLst>
      <p:ext uri="{BB962C8B-B14F-4D97-AF65-F5344CB8AC3E}">
        <p14:creationId xmlns:p14="http://schemas.microsoft.com/office/powerpoint/2010/main" val="1147773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1452B4-41F7-38FB-D05E-0E0033AD5C54}"/>
              </a:ext>
            </a:extLst>
          </p:cNvPr>
          <p:cNvSpPr>
            <a:spLocks noGrp="1"/>
          </p:cNvSpPr>
          <p:nvPr>
            <p:ph type="title"/>
          </p:nvPr>
        </p:nvSpPr>
        <p:spPr/>
        <p:txBody>
          <a:bodyPr/>
          <a:lstStyle/>
          <a:p>
            <a:r>
              <a:rPr lang="pt-BR" dirty="0"/>
              <a:t>3 – MITIGAÇÃO DAS SANÇÕES CONTRATUAIS</a:t>
            </a:r>
          </a:p>
        </p:txBody>
      </p:sp>
      <p:sp>
        <p:nvSpPr>
          <p:cNvPr id="3" name="Espaço Reservado para Conteúdo 2">
            <a:extLst>
              <a:ext uri="{FF2B5EF4-FFF2-40B4-BE49-F238E27FC236}">
                <a16:creationId xmlns:a16="http://schemas.microsoft.com/office/drawing/2014/main" id="{E3468EF6-0652-B987-C195-6802F8681FE2}"/>
              </a:ext>
            </a:extLst>
          </p:cNvPr>
          <p:cNvSpPr>
            <a:spLocks noGrp="1"/>
          </p:cNvSpPr>
          <p:nvPr>
            <p:ph idx="1"/>
          </p:nvPr>
        </p:nvSpPr>
        <p:spPr/>
        <p:txBody>
          <a:bodyPr>
            <a:normAutofit/>
          </a:bodyPr>
          <a:lstStyle/>
          <a:p>
            <a:r>
              <a:rPr lang="pt-BR" sz="3200" dirty="0"/>
              <a:t>Como </a:t>
            </a:r>
            <a:r>
              <a:rPr lang="pt-BR" sz="3200" b="1" dirty="0">
                <a:solidFill>
                  <a:srgbClr val="C00000"/>
                </a:solidFill>
              </a:rPr>
              <a:t>mitigação</a:t>
            </a:r>
            <a:r>
              <a:rPr lang="pt-BR" sz="3200" dirty="0"/>
              <a:t> das sanções contratuais</a:t>
            </a:r>
          </a:p>
          <a:p>
            <a:r>
              <a:rPr lang="pt-BR" sz="3200" dirty="0">
                <a:effectLst/>
                <a:latin typeface="Calibri" panose="020F0502020204030204" pitchFamily="34" charset="0"/>
                <a:ea typeface="Calibri" panose="020F0502020204030204" pitchFamily="34" charset="0"/>
                <a:cs typeface="Times New Roman" panose="02020603050405020304" pitchFamily="18" charset="0"/>
              </a:rPr>
              <a:t>Art. 156, § 1º </a:t>
            </a:r>
            <a:r>
              <a:rPr lang="pt-BR" sz="3200" b="1" dirty="0">
                <a:effectLst/>
                <a:latin typeface="Calibri" panose="020F0502020204030204" pitchFamily="34" charset="0"/>
                <a:ea typeface="Calibri" panose="020F0502020204030204" pitchFamily="34" charset="0"/>
                <a:cs typeface="Times New Roman" panose="02020603050405020304" pitchFamily="18" charset="0"/>
              </a:rPr>
              <a:t>Na aplicação das sanções serão considerados</a:t>
            </a:r>
            <a:r>
              <a:rPr lang="pt-BR" sz="3200" dirty="0">
                <a:effectLst/>
                <a:latin typeface="Calibri" panose="020F0502020204030204" pitchFamily="34" charset="0"/>
                <a:ea typeface="Calibri" panose="020F0502020204030204" pitchFamily="34" charset="0"/>
                <a:cs typeface="Times New Roman" panose="02020603050405020304" pitchFamily="18" charset="0"/>
              </a:rPr>
              <a:t>: </a:t>
            </a:r>
          </a:p>
          <a:p>
            <a:pPr>
              <a:spcAft>
                <a:spcPts val="800"/>
              </a:spcAft>
            </a:pPr>
            <a:r>
              <a:rPr lang="pt-BR" sz="3200" dirty="0">
                <a:effectLst/>
                <a:latin typeface="Calibri" panose="020F0502020204030204" pitchFamily="34" charset="0"/>
                <a:ea typeface="Calibri" panose="020F0502020204030204" pitchFamily="34" charset="0"/>
                <a:cs typeface="Times New Roman" panose="02020603050405020304" pitchFamily="18" charset="0"/>
              </a:rPr>
              <a:t>V – a implantação ou aperfeiçoamento de programa de integridade, conforme normas e orientações dos órgãos de controle.</a:t>
            </a:r>
          </a:p>
          <a:p>
            <a:pPr marL="0" indent="0">
              <a:buNone/>
            </a:pPr>
            <a:endParaRPr lang="pt-BR" sz="3200" dirty="0"/>
          </a:p>
        </p:txBody>
      </p:sp>
    </p:spTree>
    <p:extLst>
      <p:ext uri="{BB962C8B-B14F-4D97-AF65-F5344CB8AC3E}">
        <p14:creationId xmlns:p14="http://schemas.microsoft.com/office/powerpoint/2010/main" val="2136330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1452B4-41F7-38FB-D05E-0E0033AD5C54}"/>
              </a:ext>
            </a:extLst>
          </p:cNvPr>
          <p:cNvSpPr>
            <a:spLocks noGrp="1"/>
          </p:cNvSpPr>
          <p:nvPr>
            <p:ph type="title"/>
          </p:nvPr>
        </p:nvSpPr>
        <p:spPr/>
        <p:txBody>
          <a:bodyPr/>
          <a:lstStyle/>
          <a:p>
            <a:r>
              <a:rPr lang="pt-BR" dirty="0"/>
              <a:t>novidade</a:t>
            </a:r>
          </a:p>
        </p:txBody>
      </p:sp>
      <p:sp>
        <p:nvSpPr>
          <p:cNvPr id="3" name="Espaço Reservado para Conteúdo 2">
            <a:extLst>
              <a:ext uri="{FF2B5EF4-FFF2-40B4-BE49-F238E27FC236}">
                <a16:creationId xmlns:a16="http://schemas.microsoft.com/office/drawing/2014/main" id="{E3468EF6-0652-B987-C195-6802F8681FE2}"/>
              </a:ext>
            </a:extLst>
          </p:cNvPr>
          <p:cNvSpPr>
            <a:spLocks noGrp="1"/>
          </p:cNvSpPr>
          <p:nvPr>
            <p:ph idx="1"/>
          </p:nvPr>
        </p:nvSpPr>
        <p:spPr/>
        <p:txBody>
          <a:bodyPr/>
          <a:lstStyle/>
          <a:p>
            <a:r>
              <a:rPr lang="pt-BR" dirty="0"/>
              <a:t>Na aplicação da sanção: </a:t>
            </a:r>
          </a:p>
          <a:p>
            <a:pPr>
              <a:buFontTx/>
              <a:buChar char="-"/>
            </a:pPr>
            <a:r>
              <a:rPr lang="pt-BR" dirty="0"/>
              <a:t>Art. 158. A aplicação das sanções mais graves (impedimento de licitar e contratar e declaração de inidoneidade para licitar e contratar) </a:t>
            </a:r>
          </a:p>
          <a:p>
            <a:pPr>
              <a:buFontTx/>
              <a:buChar char="-"/>
            </a:pPr>
            <a:r>
              <a:rPr lang="pt-BR" dirty="0"/>
              <a:t>Instauração de uma </a:t>
            </a:r>
            <a:r>
              <a:rPr lang="pt-BR" b="1" dirty="0">
                <a:solidFill>
                  <a:srgbClr val="C00000"/>
                </a:solidFill>
              </a:rPr>
              <a:t>comissão</a:t>
            </a:r>
          </a:p>
          <a:p>
            <a:pPr marL="0" indent="0">
              <a:buNone/>
            </a:pPr>
            <a:r>
              <a:rPr lang="pt-BR" b="1" dirty="0">
                <a:solidFill>
                  <a:srgbClr val="C00000"/>
                </a:solidFill>
              </a:rPr>
              <a:t>PROCESSO DE RESPONSABILIZAÇÃO</a:t>
            </a:r>
          </a:p>
          <a:p>
            <a:pPr>
              <a:buFontTx/>
              <a:buChar char="-"/>
            </a:pPr>
            <a:r>
              <a:rPr lang="pt-BR" dirty="0"/>
              <a:t>Composta por dois ou mais servidores estáveis</a:t>
            </a:r>
          </a:p>
          <a:p>
            <a:pPr>
              <a:buFontTx/>
              <a:buChar char="-"/>
            </a:pPr>
            <a:r>
              <a:rPr lang="pt-BR" dirty="0"/>
              <a:t>Que avaliará fatos e circunstâncias conhecidos e intimará o licitante ou o contratado para, no prazo de 15 dias úteis, apresentar defesa escrita e especificar provas</a:t>
            </a:r>
          </a:p>
          <a:p>
            <a:pPr marL="0" indent="0">
              <a:buNone/>
            </a:pPr>
            <a:endParaRPr lang="pt-BR" dirty="0"/>
          </a:p>
        </p:txBody>
      </p:sp>
    </p:spTree>
    <p:extLst>
      <p:ext uri="{BB962C8B-B14F-4D97-AF65-F5344CB8AC3E}">
        <p14:creationId xmlns:p14="http://schemas.microsoft.com/office/powerpoint/2010/main" val="1602219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4" descr="Padrão do plano de fundo&#10;&#10;Descrição gerada automaticamente">
            <a:extLst>
              <a:ext uri="{FF2B5EF4-FFF2-40B4-BE49-F238E27FC236}">
                <a16:creationId xmlns:a16="http://schemas.microsoft.com/office/drawing/2014/main" id="{035D1EDA-592A-2B4A-C127-22B9D26CF1E6}"/>
              </a:ext>
            </a:extLst>
          </p:cNvPr>
          <p:cNvPicPr>
            <a:picLocks noChangeAspect="1"/>
          </p:cNvPicPr>
          <p:nvPr/>
        </p:nvPicPr>
        <p:blipFill>
          <a:blip r:embed="rId2"/>
          <a:stretch>
            <a:fillRect/>
          </a:stretch>
        </p:blipFill>
        <p:spPr>
          <a:xfrm>
            <a:off x="-3330" y="-409"/>
            <a:ext cx="12201525" cy="6848475"/>
          </a:xfrm>
          <a:prstGeom prst="rect">
            <a:avLst/>
          </a:prstGeom>
        </p:spPr>
      </p:pic>
      <p:sp>
        <p:nvSpPr>
          <p:cNvPr id="2" name="Título 1">
            <a:extLst>
              <a:ext uri="{FF2B5EF4-FFF2-40B4-BE49-F238E27FC236}">
                <a16:creationId xmlns:a16="http://schemas.microsoft.com/office/drawing/2014/main" id="{3FA4921F-C336-56C6-D819-8F08222205E8}"/>
              </a:ext>
            </a:extLst>
          </p:cNvPr>
          <p:cNvSpPr>
            <a:spLocks noGrp="1"/>
          </p:cNvSpPr>
          <p:nvPr>
            <p:ph type="title"/>
          </p:nvPr>
        </p:nvSpPr>
        <p:spPr>
          <a:xfrm>
            <a:off x="979714" y="533400"/>
            <a:ext cx="9748157" cy="2601685"/>
          </a:xfrm>
        </p:spPr>
        <p:txBody>
          <a:bodyPr>
            <a:normAutofit/>
          </a:bodyPr>
          <a:lstStyle/>
          <a:p>
            <a:r>
              <a:rPr lang="pt-BR" b="1" dirty="0"/>
              <a:t>Característica – maximalista</a:t>
            </a:r>
            <a:br>
              <a:rPr lang="pt-BR" dirty="0"/>
            </a:br>
            <a:br>
              <a:rPr lang="pt-BR" dirty="0"/>
            </a:br>
            <a:endParaRPr lang="pt-BR" dirty="0"/>
          </a:p>
        </p:txBody>
      </p:sp>
      <p:pic>
        <p:nvPicPr>
          <p:cNvPr id="10" name="Imagem 10" descr="Logotipo, nome da empresa&#10;&#10;Descrição gerada automaticamente">
            <a:extLst>
              <a:ext uri="{FF2B5EF4-FFF2-40B4-BE49-F238E27FC236}">
                <a16:creationId xmlns:a16="http://schemas.microsoft.com/office/drawing/2014/main" id="{0F17BDDC-FCF0-156A-F901-56C96C79523B}"/>
              </a:ext>
            </a:extLst>
          </p:cNvPr>
          <p:cNvPicPr>
            <a:picLocks noGrp="1" noChangeAspect="1"/>
          </p:cNvPicPr>
          <p:nvPr>
            <p:ph idx="1"/>
          </p:nvPr>
        </p:nvPicPr>
        <p:blipFill>
          <a:blip r:embed="rId3"/>
          <a:stretch>
            <a:fillRect/>
          </a:stretch>
        </p:blipFill>
        <p:spPr>
          <a:xfrm>
            <a:off x="9128760" y="2686361"/>
            <a:ext cx="5928360" cy="5962650"/>
          </a:xfrm>
        </p:spPr>
      </p:pic>
      <p:pic>
        <p:nvPicPr>
          <p:cNvPr id="9" name="Imagem 6" descr="Uma imagem contendo Logotipo&#10;&#10;Descrição gerada automaticamente">
            <a:extLst>
              <a:ext uri="{FF2B5EF4-FFF2-40B4-BE49-F238E27FC236}">
                <a16:creationId xmlns:a16="http://schemas.microsoft.com/office/drawing/2014/main" id="{FCD053A9-737F-4A23-B2A5-53E53F055AD3}"/>
              </a:ext>
            </a:extLst>
          </p:cNvPr>
          <p:cNvPicPr>
            <a:picLocks noChangeAspect="1"/>
          </p:cNvPicPr>
          <p:nvPr/>
        </p:nvPicPr>
        <p:blipFill>
          <a:blip r:embed="rId4"/>
          <a:stretch>
            <a:fillRect/>
          </a:stretch>
        </p:blipFill>
        <p:spPr>
          <a:xfrm>
            <a:off x="-1737360" y="-1208706"/>
            <a:ext cx="6781800" cy="6806532"/>
          </a:xfrm>
          <a:prstGeom prst="rect">
            <a:avLst/>
          </a:prstGeom>
        </p:spPr>
      </p:pic>
      <p:pic>
        <p:nvPicPr>
          <p:cNvPr id="3" name="Imagem 2">
            <a:extLst>
              <a:ext uri="{FF2B5EF4-FFF2-40B4-BE49-F238E27FC236}">
                <a16:creationId xmlns:a16="http://schemas.microsoft.com/office/drawing/2014/main" id="{8D08961F-47BA-3797-CA49-AF0CA5C39504}"/>
              </a:ext>
            </a:extLst>
          </p:cNvPr>
          <p:cNvPicPr>
            <a:picLocks noChangeAspect="1"/>
          </p:cNvPicPr>
          <p:nvPr/>
        </p:nvPicPr>
        <p:blipFill>
          <a:blip r:embed="rId5"/>
          <a:stretch>
            <a:fillRect/>
          </a:stretch>
        </p:blipFill>
        <p:spPr>
          <a:xfrm>
            <a:off x="2770965" y="2297996"/>
            <a:ext cx="6017274" cy="4090771"/>
          </a:xfrm>
          <a:prstGeom prst="rect">
            <a:avLst/>
          </a:prstGeom>
        </p:spPr>
      </p:pic>
    </p:spTree>
    <p:extLst>
      <p:ext uri="{BB962C8B-B14F-4D97-AF65-F5344CB8AC3E}">
        <p14:creationId xmlns:p14="http://schemas.microsoft.com/office/powerpoint/2010/main" val="2876890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1452B4-41F7-38FB-D05E-0E0033AD5C54}"/>
              </a:ext>
            </a:extLst>
          </p:cNvPr>
          <p:cNvSpPr>
            <a:spLocks noGrp="1"/>
          </p:cNvSpPr>
          <p:nvPr>
            <p:ph type="title"/>
          </p:nvPr>
        </p:nvSpPr>
        <p:spPr/>
        <p:txBody>
          <a:bodyPr/>
          <a:lstStyle/>
          <a:p>
            <a:r>
              <a:rPr lang="pt-BR" dirty="0"/>
              <a:t>DEBATE</a:t>
            </a:r>
          </a:p>
        </p:txBody>
      </p:sp>
      <p:sp>
        <p:nvSpPr>
          <p:cNvPr id="3" name="Espaço Reservado para Conteúdo 2">
            <a:extLst>
              <a:ext uri="{FF2B5EF4-FFF2-40B4-BE49-F238E27FC236}">
                <a16:creationId xmlns:a16="http://schemas.microsoft.com/office/drawing/2014/main" id="{E3468EF6-0652-B987-C195-6802F8681FE2}"/>
              </a:ext>
            </a:extLst>
          </p:cNvPr>
          <p:cNvSpPr>
            <a:spLocks noGrp="1"/>
          </p:cNvSpPr>
          <p:nvPr>
            <p:ph idx="1"/>
          </p:nvPr>
        </p:nvSpPr>
        <p:spPr/>
        <p:txBody>
          <a:bodyPr/>
          <a:lstStyle/>
          <a:p>
            <a:pPr>
              <a:spcAft>
                <a:spcPts val="800"/>
              </a:spcAft>
            </a:pPr>
            <a:r>
              <a:rPr lang="pt-BR" dirty="0">
                <a:effectLst/>
                <a:latin typeface="Calibri" panose="020F0502020204030204" pitchFamily="34" charset="0"/>
                <a:ea typeface="Calibri" panose="020F0502020204030204" pitchFamily="34" charset="0"/>
                <a:cs typeface="Times New Roman" panose="02020603050405020304" pitchFamily="18" charset="0"/>
              </a:rPr>
              <a:t>APLICAÇÃO DE PENALIDADES – LETRA MORTA? </a:t>
            </a:r>
          </a:p>
          <a:p>
            <a:pPr>
              <a:spcAft>
                <a:spcPts val="800"/>
              </a:spcAft>
            </a:pPr>
            <a:r>
              <a:rPr lang="pt-BR" b="1" u="sng" dirty="0">
                <a:effectLst/>
                <a:latin typeface="Calibri" panose="020F0502020204030204" pitchFamily="34" charset="0"/>
                <a:ea typeface="Calibri" panose="020F0502020204030204" pitchFamily="34" charset="0"/>
                <a:cs typeface="Times New Roman" panose="02020603050405020304" pitchFamily="18" charset="0"/>
              </a:rPr>
              <a:t>A ideia é que essa </a:t>
            </a:r>
            <a:r>
              <a:rPr lang="pt-BR" b="1"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aplicação</a:t>
            </a:r>
            <a:r>
              <a:rPr lang="pt-BR" b="1" u="sng" dirty="0">
                <a:effectLst/>
                <a:latin typeface="Calibri" panose="020F0502020204030204" pitchFamily="34" charset="0"/>
                <a:ea typeface="Calibri" panose="020F0502020204030204" pitchFamily="34" charset="0"/>
                <a:cs typeface="Times New Roman" panose="02020603050405020304" pitchFamily="18" charset="0"/>
              </a:rPr>
              <a:t> de penalidade por inexecução contratual: exigência de programa de integridade para reabilitação e mitigação da pena seja efetiva, não vire letra morta. </a:t>
            </a:r>
          </a:p>
          <a:p>
            <a:pPr marL="0" indent="0">
              <a:spcAft>
                <a:spcPts val="800"/>
              </a:spcAft>
              <a:buNone/>
            </a:pPr>
            <a:r>
              <a:rPr lang="pt-BR" dirty="0">
                <a:effectLst/>
                <a:latin typeface="Calibri" panose="020F0502020204030204" pitchFamily="34" charset="0"/>
                <a:ea typeface="Calibri" panose="020F0502020204030204" pitchFamily="34" charset="0"/>
                <a:cs typeface="Times New Roman" panose="02020603050405020304" pitchFamily="18" charset="0"/>
              </a:rPr>
              <a:t>Também na </a:t>
            </a:r>
            <a:r>
              <a:rPr lang="pt-BR" dirty="0">
                <a:effectLst/>
                <a:latin typeface="Calibri" panose="020F0502020204030204" pitchFamily="34" charset="0"/>
                <a:ea typeface="Calibri" panose="020F0502020204030204" pitchFamily="34" charset="0"/>
                <a:cs typeface="Calibri" panose="020F0502020204030204" pitchFamily="34" charset="0"/>
              </a:rPr>
              <a:t>reabilitação</a:t>
            </a:r>
            <a:r>
              <a:rPr lang="pt-BR" dirty="0">
                <a:effectLst/>
                <a:latin typeface="Calibri" panose="020F0502020204030204" pitchFamily="34" charset="0"/>
                <a:ea typeface="Calibri" panose="020F0502020204030204" pitchFamily="34" charset="0"/>
                <a:cs typeface="Times New Roman" panose="02020603050405020304" pitchFamily="18" charset="0"/>
              </a:rPr>
              <a:t> (art. 163, par. </a:t>
            </a:r>
            <a:r>
              <a:rPr lang="pt-BR" dirty="0" err="1">
                <a:effectLst/>
                <a:latin typeface="Calibri" panose="020F0502020204030204" pitchFamily="34" charset="0"/>
                <a:ea typeface="Calibri" panose="020F0502020204030204" pitchFamily="34" charset="0"/>
                <a:cs typeface="Times New Roman" panose="02020603050405020304" pitchFamily="18" charset="0"/>
              </a:rPr>
              <a:t>ú</a:t>
            </a:r>
            <a:r>
              <a:rPr lang="pt-BR" dirty="0" err="1">
                <a:latin typeface="Calibri" panose="020F0502020204030204" pitchFamily="34" charset="0"/>
                <a:ea typeface="Calibri" panose="020F0502020204030204" pitchFamily="34" charset="0"/>
                <a:cs typeface="Times New Roman" panose="02020603050405020304" pitchFamily="18" charset="0"/>
              </a:rPr>
              <a:t>n</a:t>
            </a:r>
            <a:r>
              <a:rPr lang="pt-BR" dirty="0">
                <a:latin typeface="Calibri" panose="020F0502020204030204" pitchFamily="34" charset="0"/>
                <a:ea typeface="Calibri" panose="020F0502020204030204" pitchFamily="34" charset="0"/>
                <a:cs typeface="Times New Roman" panose="02020603050405020304" pitchFamily="18" charset="0"/>
              </a:rPr>
              <a:t>.)</a:t>
            </a:r>
            <a:r>
              <a:rPr lang="pt-BR" dirty="0">
                <a:effectLst/>
                <a:latin typeface="Calibri" panose="020F0502020204030204" pitchFamily="34" charset="0"/>
                <a:ea typeface="Calibri" panose="020F0502020204030204" pitchFamily="34" charset="0"/>
                <a:cs typeface="Times New Roman" panose="02020603050405020304" pitchFamily="18" charset="0"/>
              </a:rPr>
              <a:t> – como requisito para sançã</a:t>
            </a:r>
            <a:r>
              <a:rPr lang="pt-BR" dirty="0">
                <a:latin typeface="Calibri" panose="020F0502020204030204" pitchFamily="34" charset="0"/>
                <a:ea typeface="Calibri" panose="020F0502020204030204" pitchFamily="34" charset="0"/>
                <a:cs typeface="Times New Roman" panose="02020603050405020304" pitchFamily="18" charset="0"/>
              </a:rPr>
              <a:t>o de aplicação de documento falso e também como prática dos ilícitos tipificados no art. 5º da Lei Anticorrupção Empresarial. </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t-BR" dirty="0"/>
          </a:p>
        </p:txBody>
      </p:sp>
    </p:spTree>
    <p:extLst>
      <p:ext uri="{BB962C8B-B14F-4D97-AF65-F5344CB8AC3E}">
        <p14:creationId xmlns:p14="http://schemas.microsoft.com/office/powerpoint/2010/main" val="2263941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1452B4-41F7-38FB-D05E-0E0033AD5C54}"/>
              </a:ext>
            </a:extLst>
          </p:cNvPr>
          <p:cNvSpPr>
            <a:spLocks noGrp="1"/>
          </p:cNvSpPr>
          <p:nvPr>
            <p:ph type="title"/>
          </p:nvPr>
        </p:nvSpPr>
        <p:spPr/>
        <p:txBody>
          <a:bodyPr/>
          <a:lstStyle/>
          <a:p>
            <a:r>
              <a:rPr lang="pt-BR" dirty="0"/>
              <a:t>Documentos falsos</a:t>
            </a:r>
          </a:p>
        </p:txBody>
      </p:sp>
      <p:sp>
        <p:nvSpPr>
          <p:cNvPr id="3" name="Espaço Reservado para Conteúdo 2">
            <a:extLst>
              <a:ext uri="{FF2B5EF4-FFF2-40B4-BE49-F238E27FC236}">
                <a16:creationId xmlns:a16="http://schemas.microsoft.com/office/drawing/2014/main" id="{E3468EF6-0652-B987-C195-6802F8681FE2}"/>
              </a:ext>
            </a:extLst>
          </p:cNvPr>
          <p:cNvSpPr>
            <a:spLocks noGrp="1"/>
          </p:cNvSpPr>
          <p:nvPr>
            <p:ph idx="1"/>
          </p:nvPr>
        </p:nvSpPr>
        <p:spPr/>
        <p:txBody>
          <a:bodyPr/>
          <a:lstStyle/>
          <a:p>
            <a:pPr algn="just"/>
            <a:r>
              <a:rPr lang="pt-BR" sz="2800" dirty="0"/>
              <a:t>Enunciado 21 – </a:t>
            </a:r>
            <a:r>
              <a:rPr lang="pt-BR" sz="2800" b="1" dirty="0">
                <a:solidFill>
                  <a:srgbClr val="C00000"/>
                </a:solidFill>
              </a:rPr>
              <a:t>I Jornada de Direito Administrativo do CJF </a:t>
            </a:r>
          </a:p>
          <a:p>
            <a:pPr marL="0" indent="0" algn="just">
              <a:buNone/>
            </a:pPr>
            <a:r>
              <a:rPr lang="pt-BR" sz="2800" b="0" i="0" dirty="0">
                <a:solidFill>
                  <a:srgbClr val="000000"/>
                </a:solidFill>
                <a:effectLst/>
              </a:rPr>
              <a:t>A conduta de apresentação de documentos falsos ou adulterados por pessoa jurídica em processo licitatório configura o ato lesivo previsto no art. 5º, IV, “d”, da Lei n. 12.846/2013, independentemente de essa sagrar-se vencedora no certame ou ter a continuidade da sua participação obstada nesse.</a:t>
            </a:r>
          </a:p>
          <a:p>
            <a:pPr marL="0" indent="0">
              <a:buNone/>
            </a:pPr>
            <a:endParaRPr lang="pt-BR" dirty="0"/>
          </a:p>
        </p:txBody>
      </p:sp>
    </p:spTree>
    <p:extLst>
      <p:ext uri="{BB962C8B-B14F-4D97-AF65-F5344CB8AC3E}">
        <p14:creationId xmlns:p14="http://schemas.microsoft.com/office/powerpoint/2010/main" val="1684614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1452B4-41F7-38FB-D05E-0E0033AD5C54}"/>
              </a:ext>
            </a:extLst>
          </p:cNvPr>
          <p:cNvSpPr>
            <a:spLocks noGrp="1"/>
          </p:cNvSpPr>
          <p:nvPr>
            <p:ph type="title"/>
          </p:nvPr>
        </p:nvSpPr>
        <p:spPr/>
        <p:txBody>
          <a:bodyPr/>
          <a:lstStyle/>
          <a:p>
            <a:r>
              <a:rPr lang="pt-BR" dirty="0"/>
              <a:t>DESAFIO</a:t>
            </a:r>
          </a:p>
        </p:txBody>
      </p:sp>
      <p:sp>
        <p:nvSpPr>
          <p:cNvPr id="3" name="Espaço Reservado para Conteúdo 2">
            <a:extLst>
              <a:ext uri="{FF2B5EF4-FFF2-40B4-BE49-F238E27FC236}">
                <a16:creationId xmlns:a16="http://schemas.microsoft.com/office/drawing/2014/main" id="{E3468EF6-0652-B987-C195-6802F8681FE2}"/>
              </a:ext>
            </a:extLst>
          </p:cNvPr>
          <p:cNvSpPr>
            <a:spLocks noGrp="1"/>
          </p:cNvSpPr>
          <p:nvPr>
            <p:ph idx="1"/>
          </p:nvPr>
        </p:nvSpPr>
        <p:spPr/>
        <p:txBody>
          <a:bodyPr/>
          <a:lstStyle/>
          <a:p>
            <a:pPr>
              <a:spcAft>
                <a:spcPts val="800"/>
              </a:spcAft>
            </a:pPr>
            <a:r>
              <a:rPr lang="pt-BR"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A lei abre um novo tempo: </a:t>
            </a:r>
          </a:p>
          <a:p>
            <a:pPr>
              <a:spcAft>
                <a:spcPts val="800"/>
              </a:spcAft>
            </a:pPr>
            <a:r>
              <a:rPr lang="pt-BR"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oferece</a:t>
            </a:r>
            <a:r>
              <a:rPr lang="pt-BR"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 mais mecanismos, exige mais, então: a Administração terá de se adaptar... </a:t>
            </a:r>
          </a:p>
          <a:p>
            <a:pPr>
              <a:spcAft>
                <a:spcPts val="800"/>
              </a:spcAft>
            </a:pPr>
            <a:r>
              <a:rPr lang="pt-BR"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EVITAR NORMAS IRRAZOÁVEIS, SEM ADERÊNCIA COM A REALIDADE, CONFUSAS E AMBÍGUAS</a:t>
            </a:r>
          </a:p>
          <a:p>
            <a:pPr>
              <a:spcAft>
                <a:spcPts val="800"/>
              </a:spcAft>
            </a:pPr>
            <a:r>
              <a:rPr lang="pt-BR"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REGULAR OBEDECENDO OS PARÂMETROS LEGAIS... Para especificar... </a:t>
            </a:r>
          </a:p>
          <a:p>
            <a:pPr marL="0" indent="0">
              <a:buNone/>
            </a:pPr>
            <a:endParaRPr lang="pt-BR" dirty="0"/>
          </a:p>
        </p:txBody>
      </p:sp>
    </p:spTree>
    <p:extLst>
      <p:ext uri="{BB962C8B-B14F-4D97-AF65-F5344CB8AC3E}">
        <p14:creationId xmlns:p14="http://schemas.microsoft.com/office/powerpoint/2010/main" val="1382274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1452B4-41F7-38FB-D05E-0E0033AD5C54}"/>
              </a:ext>
            </a:extLst>
          </p:cNvPr>
          <p:cNvSpPr>
            <a:spLocks noGrp="1"/>
          </p:cNvSpPr>
          <p:nvPr>
            <p:ph type="title"/>
          </p:nvPr>
        </p:nvSpPr>
        <p:spPr/>
        <p:txBody>
          <a:bodyPr/>
          <a:lstStyle/>
          <a:p>
            <a:r>
              <a:rPr lang="pt-BR" dirty="0"/>
              <a:t>exemplo</a:t>
            </a:r>
          </a:p>
        </p:txBody>
      </p:sp>
      <p:sp>
        <p:nvSpPr>
          <p:cNvPr id="3" name="Espaço Reservado para Conteúdo 2">
            <a:extLst>
              <a:ext uri="{FF2B5EF4-FFF2-40B4-BE49-F238E27FC236}">
                <a16:creationId xmlns:a16="http://schemas.microsoft.com/office/drawing/2014/main" id="{E3468EF6-0652-B987-C195-6802F8681FE2}"/>
              </a:ext>
            </a:extLst>
          </p:cNvPr>
          <p:cNvSpPr>
            <a:spLocks noGrp="1"/>
          </p:cNvSpPr>
          <p:nvPr>
            <p:ph idx="1"/>
          </p:nvPr>
        </p:nvSpPr>
        <p:spPr/>
        <p:txBody>
          <a:bodyPr/>
          <a:lstStyle/>
          <a:p>
            <a:r>
              <a:rPr lang="pt-BR" sz="2400" b="0" i="0" u="none" strike="noStrike" baseline="0" dirty="0">
                <a:latin typeface="Berkeley-Medium"/>
              </a:rPr>
              <a:t>RLCP- </a:t>
            </a:r>
            <a:r>
              <a:rPr lang="pt-BR" sz="2400" b="1" i="0" u="none" strike="noStrike" baseline="0" dirty="0">
                <a:effectLst>
                  <a:outerShdw blurRad="38100" dist="38100" dir="2700000" algn="tl">
                    <a:srgbClr val="000000">
                      <a:alpha val="43137"/>
                    </a:srgbClr>
                  </a:outerShdw>
                </a:effectLst>
                <a:latin typeface="Berkeley-Medium"/>
              </a:rPr>
              <a:t>Regulamento de Licitações e Contratos da Petrobrás</a:t>
            </a:r>
            <a:br>
              <a:rPr lang="pt-BR" sz="2400" b="0" i="0" u="none" strike="noStrike" baseline="0" dirty="0">
                <a:latin typeface="Berkeley-Medium"/>
              </a:rPr>
            </a:br>
            <a:r>
              <a:rPr lang="pt-BR" sz="2400" b="0" i="0" u="none" strike="noStrike" baseline="0" dirty="0">
                <a:latin typeface="Berkeley-Medium"/>
              </a:rPr>
              <a:t>26 de junho de 2018 </a:t>
            </a:r>
          </a:p>
          <a:p>
            <a:r>
              <a:rPr lang="pt-BR" sz="2400" b="0" i="0" u="none" strike="noStrike" baseline="0" dirty="0">
                <a:latin typeface="Berkeley-Medium"/>
              </a:rPr>
              <a:t>Estabelece - </a:t>
            </a:r>
            <a:r>
              <a:rPr lang="pt-BR" sz="2400" b="1" i="0" baseline="0" dirty="0">
                <a:solidFill>
                  <a:srgbClr val="C00000"/>
                </a:solidFill>
              </a:rPr>
              <a:t>Programa Petrobras de Prevenção à Corrupção (PPPC)</a:t>
            </a:r>
            <a:r>
              <a:rPr lang="pt-BR" sz="2400" b="0" i="0" baseline="0" dirty="0"/>
              <a:t>, </a:t>
            </a:r>
            <a:endParaRPr lang="en-US" sz="2400" dirty="0"/>
          </a:p>
          <a:p>
            <a:r>
              <a:rPr lang="pt-BR" sz="2400" b="0" i="0" baseline="0" dirty="0"/>
              <a:t>art. 3º, o compromisso permanente com a ética, a integridade e a transparência na condução dos seus negócios, com </a:t>
            </a:r>
            <a:r>
              <a:rPr lang="pt-BR" sz="2400" u="sng" dirty="0"/>
              <a:t>tolerância </a:t>
            </a:r>
            <a:r>
              <a:rPr lang="pt-BR" sz="2400" b="0" i="0" u="sng" baseline="0" dirty="0"/>
              <a:t>zero</a:t>
            </a:r>
            <a:endParaRPr lang="pt-BR" sz="2400" u="sng" dirty="0"/>
          </a:p>
          <a:p>
            <a:r>
              <a:rPr lang="pt-BR" sz="2400" b="0" i="0" baseline="0" dirty="0"/>
              <a:t>a qualquer tipo de desvio de conduta, em especial a fraude, a corrupção e lavagem. </a:t>
            </a:r>
          </a:p>
          <a:p>
            <a:pPr marL="0" indent="0">
              <a:buNone/>
            </a:pPr>
            <a:r>
              <a:rPr lang="pt-BR" sz="2400" b="0" i="0" baseline="0" dirty="0"/>
              <a:t>a qualquer tipo de desvio de conduta, em especial a fraude, a corrupção e lavagem. </a:t>
            </a:r>
            <a:endParaRPr lang="en-US" sz="2400" dirty="0"/>
          </a:p>
          <a:p>
            <a:pPr marL="0" indent="0">
              <a:buNone/>
            </a:pPr>
            <a:endParaRPr lang="pt-BR" dirty="0"/>
          </a:p>
        </p:txBody>
      </p:sp>
    </p:spTree>
    <p:extLst>
      <p:ext uri="{BB962C8B-B14F-4D97-AF65-F5344CB8AC3E}">
        <p14:creationId xmlns:p14="http://schemas.microsoft.com/office/powerpoint/2010/main" val="25013205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1452B4-41F7-38FB-D05E-0E0033AD5C54}"/>
              </a:ext>
            </a:extLst>
          </p:cNvPr>
          <p:cNvSpPr>
            <a:spLocks noGrp="1"/>
          </p:cNvSpPr>
          <p:nvPr>
            <p:ph type="title"/>
          </p:nvPr>
        </p:nvSpPr>
        <p:spPr/>
        <p:txBody>
          <a:bodyPr/>
          <a:lstStyle/>
          <a:p>
            <a:r>
              <a:rPr lang="pt-BR" dirty="0"/>
              <a:t>CUIDADOS COM </a:t>
            </a:r>
            <a:r>
              <a:rPr lang="pt-BR" b="1" dirty="0">
                <a:solidFill>
                  <a:srgbClr val="C00000"/>
                </a:solidFill>
              </a:rPr>
              <a:t>EXCESSOS</a:t>
            </a:r>
          </a:p>
        </p:txBody>
      </p:sp>
      <p:sp>
        <p:nvSpPr>
          <p:cNvPr id="3" name="Espaço Reservado para Conteúdo 2">
            <a:extLst>
              <a:ext uri="{FF2B5EF4-FFF2-40B4-BE49-F238E27FC236}">
                <a16:creationId xmlns:a16="http://schemas.microsoft.com/office/drawing/2014/main" id="{E3468EF6-0652-B987-C195-6802F8681FE2}"/>
              </a:ext>
            </a:extLst>
          </p:cNvPr>
          <p:cNvSpPr>
            <a:spLocks noGrp="1"/>
          </p:cNvSpPr>
          <p:nvPr>
            <p:ph idx="1"/>
          </p:nvPr>
        </p:nvSpPr>
        <p:spPr/>
        <p:txBody>
          <a:bodyPr/>
          <a:lstStyle/>
          <a:p>
            <a:pPr>
              <a:spcAft>
                <a:spcPts val="800"/>
              </a:spcAft>
            </a:pPr>
            <a:r>
              <a:rPr lang="pt-BR" sz="2400" dirty="0">
                <a:solidFill>
                  <a:schemeClr val="tx1">
                    <a:lumMod val="85000"/>
                    <a:lumOff val="15000"/>
                  </a:schemeClr>
                </a:solidFill>
                <a:effectLst/>
                <a:ea typeface="Berkeley-Medium"/>
                <a:cs typeface="Times New Roman" panose="02020603050405020304" pitchFamily="18" charset="0"/>
              </a:rPr>
              <a:t>Só pelo fato de estarem envolvidas em alguma notícia da mídia, algum escândalo, sem que haja uma condenação ou procedimento que confirme a culpabilidade, imputando-lhe sanção, acabam sendo sumariamente afastadas... Classificação de categoria de integridade </a:t>
            </a:r>
            <a:r>
              <a:rPr lang="pt-BR" sz="2400" dirty="0">
                <a:solidFill>
                  <a:srgbClr val="C00000"/>
                </a:solidFill>
                <a:effectLst/>
                <a:ea typeface="Berkeley-Medium"/>
                <a:cs typeface="Times New Roman" panose="02020603050405020304" pitchFamily="18" charset="0"/>
              </a:rPr>
              <a:t>alta</a:t>
            </a:r>
            <a:r>
              <a:rPr lang="pt-BR" sz="2400" dirty="0">
                <a:solidFill>
                  <a:schemeClr val="tx1">
                    <a:lumMod val="85000"/>
                    <a:lumOff val="15000"/>
                  </a:schemeClr>
                </a:solidFill>
                <a:effectLst/>
                <a:ea typeface="Berkeley-Medium"/>
                <a:cs typeface="Times New Roman" panose="02020603050405020304" pitchFamily="18" charset="0"/>
              </a:rPr>
              <a:t>, </a:t>
            </a:r>
            <a:r>
              <a:rPr lang="pt-BR" sz="2400" dirty="0">
                <a:solidFill>
                  <a:srgbClr val="C00000"/>
                </a:solidFill>
                <a:effectLst/>
                <a:ea typeface="Berkeley-Medium"/>
                <a:cs typeface="Times New Roman" panose="02020603050405020304" pitchFamily="18" charset="0"/>
              </a:rPr>
              <a:t>baixa</a:t>
            </a:r>
            <a:r>
              <a:rPr lang="pt-BR" sz="2400" dirty="0">
                <a:solidFill>
                  <a:schemeClr val="tx1">
                    <a:lumMod val="85000"/>
                    <a:lumOff val="15000"/>
                  </a:schemeClr>
                </a:solidFill>
                <a:effectLst/>
                <a:ea typeface="Berkeley-Medium"/>
                <a:cs typeface="Times New Roman" panose="02020603050405020304" pitchFamily="18" charset="0"/>
              </a:rPr>
              <a:t> ou </a:t>
            </a:r>
            <a:r>
              <a:rPr lang="pt-BR" sz="2400" dirty="0">
                <a:solidFill>
                  <a:srgbClr val="C00000"/>
                </a:solidFill>
                <a:effectLst/>
                <a:ea typeface="Berkeley-Medium"/>
                <a:cs typeface="Times New Roman" panose="02020603050405020304" pitchFamily="18" charset="0"/>
              </a:rPr>
              <a:t>média</a:t>
            </a:r>
            <a:r>
              <a:rPr lang="pt-BR" sz="2400" dirty="0">
                <a:solidFill>
                  <a:schemeClr val="tx1">
                    <a:lumMod val="85000"/>
                    <a:lumOff val="15000"/>
                  </a:schemeClr>
                </a:solidFill>
                <a:effectLst/>
                <a:ea typeface="Berkeley-Medium"/>
                <a:cs typeface="Times New Roman" panose="02020603050405020304" pitchFamily="18" charset="0"/>
              </a:rPr>
              <a:t> de risco... </a:t>
            </a:r>
            <a:endParaRPr lang="pt-BR" sz="2400" dirty="0">
              <a:solidFill>
                <a:schemeClr val="tx1">
                  <a:lumMod val="85000"/>
                  <a:lumOff val="15000"/>
                </a:schemeClr>
              </a:solidFill>
              <a:effectLst/>
              <a:ea typeface="Calibri" panose="020F0502020204030204" pitchFamily="34" charset="0"/>
              <a:cs typeface="Times New Roman" panose="02020603050405020304" pitchFamily="18" charset="0"/>
            </a:endParaRPr>
          </a:p>
          <a:p>
            <a:pPr>
              <a:spcAft>
                <a:spcPts val="800"/>
              </a:spcAft>
            </a:pPr>
            <a:r>
              <a:rPr lang="pt-BR" sz="2400" dirty="0">
                <a:solidFill>
                  <a:schemeClr val="tx1">
                    <a:lumMod val="85000"/>
                    <a:lumOff val="15000"/>
                  </a:schemeClr>
                </a:solidFill>
                <a:effectLst/>
                <a:ea typeface="Berkeley-Medium"/>
                <a:cs typeface="Times New Roman" panose="02020603050405020304" pitchFamily="18" charset="0"/>
              </a:rPr>
              <a:t>Nem sempre de forma a seguir critérios objetivos, de forma transparente, sendo importante reforçar essas exigências para mitigar o espaço de subjetividade na exclusão de empresas também aptas a celebrar contratos com a estatal.</a:t>
            </a:r>
            <a:endParaRPr lang="pt-BR" sz="2400" dirty="0">
              <a:solidFill>
                <a:schemeClr val="tx1">
                  <a:lumMod val="85000"/>
                  <a:lumOff val="15000"/>
                </a:schemeClr>
              </a:solidFill>
              <a:effectLst/>
              <a:ea typeface="Calibri" panose="020F0502020204030204" pitchFamily="34" charset="0"/>
              <a:cs typeface="Times New Roman" panose="02020603050405020304" pitchFamily="18" charset="0"/>
            </a:endParaRPr>
          </a:p>
          <a:p>
            <a:pPr>
              <a:spcAft>
                <a:spcPts val="800"/>
              </a:spcAft>
            </a:pPr>
            <a:r>
              <a:rPr lang="pt-BR" sz="2400" dirty="0">
                <a:solidFill>
                  <a:schemeClr val="tx1">
                    <a:lumMod val="85000"/>
                    <a:lumOff val="15000"/>
                  </a:schemeClr>
                </a:solidFill>
                <a:effectLst/>
                <a:ea typeface="Berkeley-Medium"/>
                <a:cs typeface="Times New Roman" panose="02020603050405020304" pitchFamily="18" charset="0"/>
              </a:rPr>
              <a:t>São contratos que movimentam somas grandes de valores e também de interesses que gravitam em torno de tais negócios.</a:t>
            </a:r>
            <a:endParaRPr lang="pt-BR" sz="2400" dirty="0">
              <a:solidFill>
                <a:schemeClr val="tx1">
                  <a:lumMod val="85000"/>
                  <a:lumOff val="15000"/>
                </a:schemeClr>
              </a:solidFill>
              <a:effectLst/>
              <a:ea typeface="Calibri" panose="020F0502020204030204" pitchFamily="34" charset="0"/>
              <a:cs typeface="Times New Roman" panose="02020603050405020304" pitchFamily="18" charset="0"/>
            </a:endParaRPr>
          </a:p>
          <a:p>
            <a:pPr marL="0" indent="0">
              <a:buNone/>
            </a:pPr>
            <a:endParaRPr lang="pt-BR" dirty="0"/>
          </a:p>
        </p:txBody>
      </p:sp>
    </p:spTree>
    <p:extLst>
      <p:ext uri="{BB962C8B-B14F-4D97-AF65-F5344CB8AC3E}">
        <p14:creationId xmlns:p14="http://schemas.microsoft.com/office/powerpoint/2010/main" val="2783983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81DA93-1452-87C4-B6A0-64437BF4131F}"/>
              </a:ext>
            </a:extLst>
          </p:cNvPr>
          <p:cNvSpPr>
            <a:spLocks noGrp="1"/>
          </p:cNvSpPr>
          <p:nvPr>
            <p:ph type="title"/>
          </p:nvPr>
        </p:nvSpPr>
        <p:spPr/>
        <p:txBody>
          <a:bodyPr/>
          <a:lstStyle/>
          <a:p>
            <a:r>
              <a:rPr lang="pt-BR" b="1" dirty="0">
                <a:solidFill>
                  <a:srgbClr val="C00000"/>
                </a:solidFill>
              </a:rPr>
              <a:t>Questão polêmica</a:t>
            </a:r>
          </a:p>
        </p:txBody>
      </p:sp>
      <p:sp>
        <p:nvSpPr>
          <p:cNvPr id="3" name="Espaço Reservado para Conteúdo 2">
            <a:extLst>
              <a:ext uri="{FF2B5EF4-FFF2-40B4-BE49-F238E27FC236}">
                <a16:creationId xmlns:a16="http://schemas.microsoft.com/office/drawing/2014/main" id="{B37A5CEC-1ACF-F45C-B3A3-E0F7555E8EDC}"/>
              </a:ext>
            </a:extLst>
          </p:cNvPr>
          <p:cNvSpPr>
            <a:spLocks noGrp="1"/>
          </p:cNvSpPr>
          <p:nvPr>
            <p:ph idx="1"/>
          </p:nvPr>
        </p:nvSpPr>
        <p:spPr/>
        <p:txBody>
          <a:bodyPr>
            <a:normAutofit lnSpcReduction="10000"/>
          </a:bodyPr>
          <a:lstStyle/>
          <a:p>
            <a:pPr>
              <a:spcAft>
                <a:spcPts val="800"/>
              </a:spcAft>
            </a:pPr>
            <a:r>
              <a:rPr lang="pt-BR" dirty="0">
                <a:effectLst/>
                <a:ea typeface="Calibri" panose="020F0502020204030204" pitchFamily="34" charset="0"/>
                <a:cs typeface="Times New Roman" panose="02020603050405020304" pitchFamily="18" charset="0"/>
              </a:rPr>
              <a:t>Leis trazem parâmetros próprios </a:t>
            </a:r>
          </a:p>
          <a:p>
            <a:pPr>
              <a:spcAft>
                <a:spcPts val="800"/>
              </a:spcAft>
            </a:pPr>
            <a:r>
              <a:rPr lang="pt-BR" dirty="0">
                <a:effectLst/>
                <a:ea typeface="Calibri" panose="020F0502020204030204" pitchFamily="34" charset="0"/>
                <a:cs typeface="Times New Roman" panose="02020603050405020304" pitchFamily="18" charset="0"/>
              </a:rPr>
              <a:t>Ex. AM/RS 3 milh</a:t>
            </a:r>
            <a:r>
              <a:rPr lang="pt-BR" dirty="0">
                <a:ea typeface="Calibri" panose="020F0502020204030204" pitchFamily="34" charset="0"/>
                <a:cs typeface="Times New Roman" panose="02020603050405020304" pitchFamily="18" charset="0"/>
              </a:rPr>
              <a:t>ões e 300 – 1 milhão e 430 mil</a:t>
            </a:r>
            <a:endParaRPr lang="pt-BR" dirty="0">
              <a:effectLst/>
              <a:ea typeface="Calibri" panose="020F0502020204030204" pitchFamily="34" charset="0"/>
              <a:cs typeface="Times New Roman" panose="02020603050405020304" pitchFamily="18" charset="0"/>
            </a:endParaRPr>
          </a:p>
          <a:p>
            <a:pPr marL="342900" lvl="0" indent="-342900" hangingPunct="1">
              <a:spcAft>
                <a:spcPts val="800"/>
              </a:spcAft>
              <a:buFont typeface="Symbol" panose="05050102010706020507" pitchFamily="18" charset="2"/>
              <a:buChar char=""/>
            </a:pPr>
            <a:r>
              <a:rPr lang="pt-BR" dirty="0">
                <a:effectLst/>
                <a:latin typeface="Times New Roman" panose="02020603050405020304" pitchFamily="18" charset="0"/>
                <a:ea typeface="Calibri" panose="020F0502020204030204" pitchFamily="34" charset="0"/>
                <a:cs typeface="Calibri" panose="020F0502020204030204" pitchFamily="34" charset="0"/>
              </a:rPr>
              <a:t>Mato Grosso – Decreto nº 522, de 15.04.2016; Rio de Janeiro – Lei nº 7.753, de 17.10.2017; Espírito Santo – Lei nº 10.793, de 21.12.2017; Distrito Federal - Lei nº 6.112, de 02.02.2018; Goiás – Lei nº 20.489, de 10.06.2018; Rio Grande do Sul – Lei nº 15.228, de 25.09.2018; e  Amazonas – Lei nº 4.730, de 27.12.2018.</a:t>
            </a:r>
          </a:p>
          <a:p>
            <a:pPr marL="342900" lvl="0" indent="-342900" hangingPunct="1">
              <a:spcAft>
                <a:spcPts val="800"/>
              </a:spcAft>
              <a:buFont typeface="Symbol" panose="05050102010706020507" pitchFamily="18" charset="2"/>
              <a:buChar char=""/>
            </a:pPr>
            <a:r>
              <a:rPr lang="pt-BR" dirty="0">
                <a:latin typeface="Times New Roman" panose="02020603050405020304" pitchFamily="18" charset="0"/>
                <a:cs typeface="Calibri" panose="020F0502020204030204" pitchFamily="34" charset="0"/>
              </a:rPr>
              <a:t>ZIMMER/NOHARA. </a:t>
            </a:r>
            <a:r>
              <a:rPr lang="pt-BR" i="1" dirty="0" err="1">
                <a:latin typeface="Times New Roman" panose="02020603050405020304" pitchFamily="18" charset="0"/>
                <a:cs typeface="Calibri" panose="020F0502020204030204" pitchFamily="34" charset="0"/>
              </a:rPr>
              <a:t>Compliance</a:t>
            </a:r>
            <a:r>
              <a:rPr lang="pt-BR" i="1" dirty="0">
                <a:latin typeface="Times New Roman" panose="02020603050405020304" pitchFamily="18" charset="0"/>
                <a:cs typeface="Calibri" panose="020F0502020204030204" pitchFamily="34" charset="0"/>
              </a:rPr>
              <a:t> Anticorrupção e das Contratações Públicas</a:t>
            </a:r>
            <a:endParaRPr lang="pt-BR" i="1" dirty="0"/>
          </a:p>
          <a:p>
            <a:pPr marL="0" indent="0">
              <a:buNone/>
            </a:pPr>
            <a:endParaRPr lang="pt-BR" dirty="0"/>
          </a:p>
        </p:txBody>
      </p:sp>
    </p:spTree>
    <p:extLst>
      <p:ext uri="{BB962C8B-B14F-4D97-AF65-F5344CB8AC3E}">
        <p14:creationId xmlns:p14="http://schemas.microsoft.com/office/powerpoint/2010/main" val="3334447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a:extLst>
              <a:ext uri="{FF2B5EF4-FFF2-40B4-BE49-F238E27FC236}">
                <a16:creationId xmlns:a16="http://schemas.microsoft.com/office/drawing/2014/main" id="{4DA8ED97-9506-660B-B9C0-65BD0B27F76C}"/>
              </a:ext>
            </a:extLst>
          </p:cNvPr>
          <p:cNvPicPr>
            <a:picLocks noGrp="1" noChangeAspect="1"/>
          </p:cNvPicPr>
          <p:nvPr>
            <p:ph idx="1"/>
          </p:nvPr>
        </p:nvPicPr>
        <p:blipFill>
          <a:blip r:embed="rId2"/>
          <a:stretch>
            <a:fillRect/>
          </a:stretch>
        </p:blipFill>
        <p:spPr>
          <a:xfrm>
            <a:off x="3363685" y="800392"/>
            <a:ext cx="6236338" cy="5609253"/>
          </a:xfrm>
          <a:prstGeom prst="rect">
            <a:avLst/>
          </a:prstGeom>
        </p:spPr>
      </p:pic>
    </p:spTree>
    <p:extLst>
      <p:ext uri="{BB962C8B-B14F-4D97-AF65-F5344CB8AC3E}">
        <p14:creationId xmlns:p14="http://schemas.microsoft.com/office/powerpoint/2010/main" val="32879940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1E9E7F-A308-0972-902B-EA1AC7FDC243}"/>
              </a:ext>
            </a:extLst>
          </p:cNvPr>
          <p:cNvSpPr>
            <a:spLocks noGrp="1"/>
          </p:cNvSpPr>
          <p:nvPr>
            <p:ph type="title"/>
          </p:nvPr>
        </p:nvSpPr>
        <p:spPr/>
        <p:txBody>
          <a:bodyPr/>
          <a:lstStyle/>
          <a:p>
            <a:r>
              <a:rPr lang="pt-BR" dirty="0"/>
              <a:t>COMPATIBILIZAR</a:t>
            </a:r>
          </a:p>
        </p:txBody>
      </p:sp>
      <p:sp>
        <p:nvSpPr>
          <p:cNvPr id="3" name="Espaço Reservado para Conteúdo 2">
            <a:extLst>
              <a:ext uri="{FF2B5EF4-FFF2-40B4-BE49-F238E27FC236}">
                <a16:creationId xmlns:a16="http://schemas.microsoft.com/office/drawing/2014/main" id="{8BF005B4-CDE4-FF3D-19B1-6008160CD8EA}"/>
              </a:ext>
            </a:extLst>
          </p:cNvPr>
          <p:cNvSpPr>
            <a:spLocks noGrp="1"/>
          </p:cNvSpPr>
          <p:nvPr>
            <p:ph idx="1"/>
          </p:nvPr>
        </p:nvSpPr>
        <p:spPr/>
        <p:txBody>
          <a:bodyPr/>
          <a:lstStyle/>
          <a:p>
            <a:r>
              <a:rPr lang="pt-BR" sz="2800" dirty="0"/>
              <a:t>A Lei Geral de acordo com o art. 22, XXVII, da Constituição – Prevê NORMAS GERAIS DE LICITAÇÃO E CONTRATAÇÃO, EM TODAS AS MODALIDADES </a:t>
            </a:r>
            <a:endParaRPr lang="en-US" sz="2800" dirty="0"/>
          </a:p>
          <a:p>
            <a:r>
              <a:rPr lang="pt-BR" sz="2800" dirty="0"/>
              <a:t>Agora, devem ser respeitadas as NORMAS ESPECÍFICAS, especialmente se respeitarem as determinações gerais, e é o que acontece: Acredito que quando forem mais exigentes podem ser mantidas, observadas as determinações da Lei Geral... </a:t>
            </a:r>
            <a:endParaRPr lang="en-US" sz="2800" dirty="0"/>
          </a:p>
          <a:p>
            <a:endParaRPr lang="pt-BR" dirty="0"/>
          </a:p>
        </p:txBody>
      </p:sp>
    </p:spTree>
    <p:extLst>
      <p:ext uri="{BB962C8B-B14F-4D97-AF65-F5344CB8AC3E}">
        <p14:creationId xmlns:p14="http://schemas.microsoft.com/office/powerpoint/2010/main" val="2181396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1775E6C-9FE7-4AE4-ABE7-2568D95DE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1D8699-067D-4768-9F87-3E302B3797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3"/>
            <a:ext cx="12192000" cy="2008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FC5D5F2-B820-61DC-2C28-B459881E4BB2}"/>
              </a:ext>
            </a:extLst>
          </p:cNvPr>
          <p:cNvSpPr>
            <a:spLocks noGrp="1"/>
          </p:cNvSpPr>
          <p:nvPr>
            <p:ph type="title"/>
          </p:nvPr>
        </p:nvSpPr>
        <p:spPr>
          <a:xfrm>
            <a:off x="1129552" y="584791"/>
            <a:ext cx="9932896" cy="1148665"/>
          </a:xfrm>
        </p:spPr>
        <p:txBody>
          <a:bodyPr>
            <a:normAutofit/>
          </a:bodyPr>
          <a:lstStyle/>
          <a:p>
            <a:r>
              <a:rPr lang="pt-BR" b="1" dirty="0">
                <a:solidFill>
                  <a:srgbClr val="C00000"/>
                </a:solidFill>
              </a:rPr>
              <a:t>Em síntese</a:t>
            </a:r>
          </a:p>
        </p:txBody>
      </p:sp>
      <p:cxnSp>
        <p:nvCxnSpPr>
          <p:cNvPr id="12" name="Straight Connector 11">
            <a:extLst>
              <a:ext uri="{FF2B5EF4-FFF2-40B4-BE49-F238E27FC236}">
                <a16:creationId xmlns:a16="http://schemas.microsoft.com/office/drawing/2014/main" id="{E8A66062-E0FE-4EE7-9840-EC05B87ACF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A364443-B44B-44C9-B8C4-AED23CB621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9745" y="0"/>
            <a:ext cx="340591"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3B4C179-2540-4304-9C9C-2AAAA53EFD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1313983"/>
            <a:ext cx="1769035" cy="69557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5950BAB-F521-4A52-A263-D105789771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1150" y="1185530"/>
            <a:ext cx="4860850"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3087726-EFA7-48B6-8527-80902BB558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968704" y="14436"/>
            <a:ext cx="2147217" cy="199511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E972B62-9819-493C-A305-2C04A2D432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94353" y="0"/>
            <a:ext cx="239059"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Espaço Reservado para Conteúdo 2">
            <a:extLst>
              <a:ext uri="{FF2B5EF4-FFF2-40B4-BE49-F238E27FC236}">
                <a16:creationId xmlns:a16="http://schemas.microsoft.com/office/drawing/2014/main" id="{9423736C-63C8-3B25-891A-76C74DDEAE15}"/>
              </a:ext>
            </a:extLst>
          </p:cNvPr>
          <p:cNvSpPr>
            <a:spLocks noGrp="1"/>
          </p:cNvSpPr>
          <p:nvPr>
            <p:ph idx="1"/>
          </p:nvPr>
        </p:nvSpPr>
        <p:spPr>
          <a:xfrm>
            <a:off x="1129552" y="2623302"/>
            <a:ext cx="9932896" cy="3553660"/>
          </a:xfrm>
        </p:spPr>
        <p:txBody>
          <a:bodyPr anchor="ctr">
            <a:normAutofit/>
          </a:bodyPr>
          <a:lstStyle/>
          <a:p>
            <a:r>
              <a:rPr lang="pt-BR" sz="3200" dirty="0"/>
              <a:t>Avanços, seguindo os passos das legislações estaduais</a:t>
            </a:r>
          </a:p>
          <a:p>
            <a:r>
              <a:rPr lang="pt-BR" sz="3200" dirty="0"/>
              <a:t>É muito promissor exigir ou estimular a presença de </a:t>
            </a:r>
            <a:r>
              <a:rPr lang="pt-BR" sz="3200" i="1" dirty="0" err="1"/>
              <a:t>compliance</a:t>
            </a:r>
            <a:r>
              <a:rPr lang="pt-BR" sz="3200" i="1" dirty="0"/>
              <a:t> </a:t>
            </a:r>
            <a:r>
              <a:rPr lang="pt-BR" sz="3200" dirty="0"/>
              <a:t>anticorrupção – programa de integridade das empresas que celebrarão contratos com o Poder Público</a:t>
            </a:r>
          </a:p>
          <a:p>
            <a:r>
              <a:rPr lang="pt-BR" sz="3200" dirty="0"/>
              <a:t>Vamos aproveitar do que existe de experiência no âmbito anticorrupção para o </a:t>
            </a:r>
            <a:r>
              <a:rPr lang="pt-BR" sz="3200" i="1" dirty="0" err="1"/>
              <a:t>compliance</a:t>
            </a:r>
            <a:r>
              <a:rPr lang="pt-BR" sz="3200" dirty="0"/>
              <a:t> das contratações públicas</a:t>
            </a:r>
          </a:p>
          <a:p>
            <a:pPr marL="0" indent="0">
              <a:buNone/>
            </a:pPr>
            <a:endParaRPr lang="pt-BR" dirty="0"/>
          </a:p>
        </p:txBody>
      </p:sp>
    </p:spTree>
    <p:extLst>
      <p:ext uri="{BB962C8B-B14F-4D97-AF65-F5344CB8AC3E}">
        <p14:creationId xmlns:p14="http://schemas.microsoft.com/office/powerpoint/2010/main" val="36648381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EA3B6404-C37D-4FE3-8124-9FC5ECE56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C64A9919-C77B-4DEE-B7F8-B9A289E9E6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7289975" cy="133894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F67B5ED5-2C08-4519-B88A-E933BAA84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827850"/>
            <a:ext cx="12192000" cy="20540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6E07CD3-ABBD-D420-31A5-39729D994D70}"/>
              </a:ext>
            </a:extLst>
          </p:cNvPr>
          <p:cNvSpPr>
            <a:spLocks noGrp="1"/>
          </p:cNvSpPr>
          <p:nvPr>
            <p:ph type="title"/>
          </p:nvPr>
        </p:nvSpPr>
        <p:spPr>
          <a:xfrm>
            <a:off x="1034143" y="5234529"/>
            <a:ext cx="10102920" cy="675417"/>
          </a:xfrm>
        </p:spPr>
        <p:txBody>
          <a:bodyPr vert="horz" lIns="91440" tIns="45720" rIns="91440" bIns="45720" rtlCol="0" anchor="b">
            <a:normAutofit/>
          </a:bodyPr>
          <a:lstStyle/>
          <a:p>
            <a:pPr algn="ctr"/>
            <a:r>
              <a:rPr lang="en-US" sz="4000" b="1" dirty="0" err="1"/>
              <a:t>Obrigada</a:t>
            </a:r>
            <a:r>
              <a:rPr lang="en-US" sz="4000" b="1" dirty="0"/>
              <a:t>!</a:t>
            </a:r>
          </a:p>
        </p:txBody>
      </p:sp>
      <p:cxnSp>
        <p:nvCxnSpPr>
          <p:cNvPr id="29" name="Straight Connector 28">
            <a:extLst>
              <a:ext uri="{FF2B5EF4-FFF2-40B4-BE49-F238E27FC236}">
                <a16:creationId xmlns:a16="http://schemas.microsoft.com/office/drawing/2014/main" id="{4BB9CE4F-048D-4320-B7EF-E5AEA4020C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60990" y="0"/>
            <a:ext cx="863010" cy="485029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17DE3F0-E5A7-4C2D-927E-5663808678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632375"/>
            <a:ext cx="3875314" cy="11954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E9EA87C-793F-4321-A0BC-4DB860289D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763624" y="1392865"/>
            <a:ext cx="1428376" cy="345743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EE00FC4-5601-4185-8A23-E15BD4D7B4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367404" y="0"/>
            <a:ext cx="1824596" cy="433891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4" name="Espaço Reservado para Conteúdo 3">
            <a:extLst>
              <a:ext uri="{FF2B5EF4-FFF2-40B4-BE49-F238E27FC236}">
                <a16:creationId xmlns:a16="http://schemas.microsoft.com/office/drawing/2014/main" id="{CB332D88-CA1C-6BB9-F5BD-A6D158DEFAF5}"/>
              </a:ext>
            </a:extLst>
          </p:cNvPr>
          <p:cNvPicPr>
            <a:picLocks noGrp="1" noChangeAspect="1"/>
          </p:cNvPicPr>
          <p:nvPr>
            <p:ph idx="1"/>
          </p:nvPr>
        </p:nvPicPr>
        <p:blipFill>
          <a:blip r:embed="rId2"/>
          <a:stretch>
            <a:fillRect/>
          </a:stretch>
        </p:blipFill>
        <p:spPr>
          <a:xfrm>
            <a:off x="2788423" y="533400"/>
            <a:ext cx="7592076" cy="4270544"/>
          </a:xfrm>
          <a:prstGeom prst="rect">
            <a:avLst/>
          </a:prstGeom>
        </p:spPr>
      </p:pic>
    </p:spTree>
    <p:extLst>
      <p:ext uri="{BB962C8B-B14F-4D97-AF65-F5344CB8AC3E}">
        <p14:creationId xmlns:p14="http://schemas.microsoft.com/office/powerpoint/2010/main" val="1120935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4" descr="Padrão do plano de fundo&#10;&#10;Descrição gerada automaticamente">
            <a:extLst>
              <a:ext uri="{FF2B5EF4-FFF2-40B4-BE49-F238E27FC236}">
                <a16:creationId xmlns:a16="http://schemas.microsoft.com/office/drawing/2014/main" id="{035D1EDA-592A-2B4A-C127-22B9D26CF1E6}"/>
              </a:ext>
            </a:extLst>
          </p:cNvPr>
          <p:cNvPicPr>
            <a:picLocks noChangeAspect="1"/>
          </p:cNvPicPr>
          <p:nvPr/>
        </p:nvPicPr>
        <p:blipFill>
          <a:blip r:embed="rId2"/>
          <a:stretch>
            <a:fillRect/>
          </a:stretch>
        </p:blipFill>
        <p:spPr>
          <a:xfrm>
            <a:off x="-3330" y="-409"/>
            <a:ext cx="12201525" cy="6848475"/>
          </a:xfrm>
          <a:prstGeom prst="rect">
            <a:avLst/>
          </a:prstGeom>
        </p:spPr>
      </p:pic>
      <p:sp>
        <p:nvSpPr>
          <p:cNvPr id="2" name="Título 1">
            <a:extLst>
              <a:ext uri="{FF2B5EF4-FFF2-40B4-BE49-F238E27FC236}">
                <a16:creationId xmlns:a16="http://schemas.microsoft.com/office/drawing/2014/main" id="{3FA4921F-C336-56C6-D819-8F08222205E8}"/>
              </a:ext>
            </a:extLst>
          </p:cNvPr>
          <p:cNvSpPr>
            <a:spLocks noGrp="1"/>
          </p:cNvSpPr>
          <p:nvPr>
            <p:ph type="title"/>
          </p:nvPr>
        </p:nvSpPr>
        <p:spPr>
          <a:xfrm>
            <a:off x="979714" y="533400"/>
            <a:ext cx="9748157" cy="2601685"/>
          </a:xfrm>
        </p:spPr>
        <p:txBody>
          <a:bodyPr>
            <a:normAutofit/>
          </a:bodyPr>
          <a:lstStyle/>
          <a:p>
            <a:r>
              <a:rPr lang="pt-BR" b="1" dirty="0"/>
              <a:t>ENTRADA EM VIGOR</a:t>
            </a:r>
            <a:br>
              <a:rPr lang="pt-BR" dirty="0"/>
            </a:br>
            <a:br>
              <a:rPr lang="pt-BR" dirty="0"/>
            </a:br>
            <a:endParaRPr lang="pt-BR" dirty="0"/>
          </a:p>
        </p:txBody>
      </p:sp>
      <p:pic>
        <p:nvPicPr>
          <p:cNvPr id="10" name="Imagem 10" descr="Logotipo, nome da empresa&#10;&#10;Descrição gerada automaticamente">
            <a:extLst>
              <a:ext uri="{FF2B5EF4-FFF2-40B4-BE49-F238E27FC236}">
                <a16:creationId xmlns:a16="http://schemas.microsoft.com/office/drawing/2014/main" id="{0F17BDDC-FCF0-156A-F901-56C96C79523B}"/>
              </a:ext>
            </a:extLst>
          </p:cNvPr>
          <p:cNvPicPr>
            <a:picLocks noGrp="1" noChangeAspect="1"/>
          </p:cNvPicPr>
          <p:nvPr>
            <p:ph idx="1"/>
          </p:nvPr>
        </p:nvPicPr>
        <p:blipFill>
          <a:blip r:embed="rId3"/>
          <a:stretch>
            <a:fillRect/>
          </a:stretch>
        </p:blipFill>
        <p:spPr>
          <a:xfrm>
            <a:off x="9128760" y="2686361"/>
            <a:ext cx="5928360" cy="5962650"/>
          </a:xfrm>
        </p:spPr>
      </p:pic>
      <p:pic>
        <p:nvPicPr>
          <p:cNvPr id="9" name="Imagem 6" descr="Uma imagem contendo Logotipo&#10;&#10;Descrição gerada automaticamente">
            <a:extLst>
              <a:ext uri="{FF2B5EF4-FFF2-40B4-BE49-F238E27FC236}">
                <a16:creationId xmlns:a16="http://schemas.microsoft.com/office/drawing/2014/main" id="{FCD053A9-737F-4A23-B2A5-53E53F055AD3}"/>
              </a:ext>
            </a:extLst>
          </p:cNvPr>
          <p:cNvPicPr>
            <a:picLocks noChangeAspect="1"/>
          </p:cNvPicPr>
          <p:nvPr/>
        </p:nvPicPr>
        <p:blipFill>
          <a:blip r:embed="rId4"/>
          <a:stretch>
            <a:fillRect/>
          </a:stretch>
        </p:blipFill>
        <p:spPr>
          <a:xfrm>
            <a:off x="-1770017" y="-1274021"/>
            <a:ext cx="6781800" cy="6806532"/>
          </a:xfrm>
          <a:prstGeom prst="rect">
            <a:avLst/>
          </a:prstGeom>
        </p:spPr>
      </p:pic>
      <p:pic>
        <p:nvPicPr>
          <p:cNvPr id="4" name="Imagem 3">
            <a:extLst>
              <a:ext uri="{FF2B5EF4-FFF2-40B4-BE49-F238E27FC236}">
                <a16:creationId xmlns:a16="http://schemas.microsoft.com/office/drawing/2014/main" id="{75C5B64D-ED58-DEAE-31A0-4060FF30DB89}"/>
              </a:ext>
            </a:extLst>
          </p:cNvPr>
          <p:cNvPicPr>
            <a:picLocks noChangeAspect="1"/>
          </p:cNvPicPr>
          <p:nvPr/>
        </p:nvPicPr>
        <p:blipFill>
          <a:blip r:embed="rId5"/>
          <a:stretch>
            <a:fillRect/>
          </a:stretch>
        </p:blipFill>
        <p:spPr>
          <a:xfrm>
            <a:off x="1924422" y="1648724"/>
            <a:ext cx="7879978" cy="4599796"/>
          </a:xfrm>
          <a:prstGeom prst="rect">
            <a:avLst/>
          </a:prstGeom>
        </p:spPr>
      </p:pic>
    </p:spTree>
    <p:extLst>
      <p:ext uri="{BB962C8B-B14F-4D97-AF65-F5344CB8AC3E}">
        <p14:creationId xmlns:p14="http://schemas.microsoft.com/office/powerpoint/2010/main" val="1559642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615AEC-4197-B737-4188-E003CC9877A4}"/>
              </a:ext>
            </a:extLst>
          </p:cNvPr>
          <p:cNvSpPr>
            <a:spLocks noGrp="1"/>
          </p:cNvSpPr>
          <p:nvPr>
            <p:ph type="title"/>
          </p:nvPr>
        </p:nvSpPr>
        <p:spPr/>
        <p:txBody>
          <a:bodyPr/>
          <a:lstStyle/>
          <a:p>
            <a:r>
              <a:rPr lang="pt-BR" dirty="0"/>
              <a:t>Debate jurídico - </a:t>
            </a:r>
            <a:r>
              <a:rPr lang="pt-BR" sz="2400" dirty="0"/>
              <a:t>aplicabilidade</a:t>
            </a:r>
          </a:p>
        </p:txBody>
      </p:sp>
      <p:sp>
        <p:nvSpPr>
          <p:cNvPr id="3" name="Espaço Reservado para Conteúdo 2">
            <a:extLst>
              <a:ext uri="{FF2B5EF4-FFF2-40B4-BE49-F238E27FC236}">
                <a16:creationId xmlns:a16="http://schemas.microsoft.com/office/drawing/2014/main" id="{F633FDD4-D11A-9486-697A-325BB1E0F467}"/>
              </a:ext>
            </a:extLst>
          </p:cNvPr>
          <p:cNvSpPr>
            <a:spLocks noGrp="1"/>
          </p:cNvSpPr>
          <p:nvPr>
            <p:ph idx="1"/>
          </p:nvPr>
        </p:nvSpPr>
        <p:spPr/>
        <p:txBody>
          <a:bodyPr>
            <a:normAutofit/>
          </a:bodyPr>
          <a:lstStyle/>
          <a:p>
            <a:r>
              <a:rPr lang="pt-BR" sz="2800" dirty="0"/>
              <a:t>AGU – ausência de eficácia imediata da lei, dependência de regulamentação e do PNCP</a:t>
            </a:r>
          </a:p>
          <a:p>
            <a:r>
              <a:rPr lang="pt-BR" sz="2800" dirty="0"/>
              <a:t>Mas, houve vários entendimentos no sentido da ausência de necessidade de aguardar</a:t>
            </a:r>
          </a:p>
          <a:p>
            <a:r>
              <a:rPr lang="pt-BR" sz="2800" dirty="0"/>
              <a:t>Infelizmente, ainda houve demora mesmo na utilização dos potenciais da nova lei</a:t>
            </a:r>
          </a:p>
        </p:txBody>
      </p:sp>
      <p:pic>
        <p:nvPicPr>
          <p:cNvPr id="6" name="Imagem 8">
            <a:extLst>
              <a:ext uri="{FF2B5EF4-FFF2-40B4-BE49-F238E27FC236}">
                <a16:creationId xmlns:a16="http://schemas.microsoft.com/office/drawing/2014/main" id="{9C8599EA-6AC1-4D0A-4503-2917DF05FD14}"/>
              </a:ext>
            </a:extLst>
          </p:cNvPr>
          <p:cNvPicPr>
            <a:picLocks noChangeAspect="1"/>
          </p:cNvPicPr>
          <p:nvPr/>
        </p:nvPicPr>
        <p:blipFill>
          <a:blip r:embed="rId2"/>
          <a:stretch>
            <a:fillRect/>
          </a:stretch>
        </p:blipFill>
        <p:spPr>
          <a:xfrm rot="10800000">
            <a:off x="-559279" y="3728766"/>
            <a:ext cx="3879011" cy="3902880"/>
          </a:xfrm>
          <a:prstGeom prst="rect">
            <a:avLst/>
          </a:prstGeom>
        </p:spPr>
      </p:pic>
      <p:pic>
        <p:nvPicPr>
          <p:cNvPr id="8" name="Imagem 8">
            <a:extLst>
              <a:ext uri="{FF2B5EF4-FFF2-40B4-BE49-F238E27FC236}">
                <a16:creationId xmlns:a16="http://schemas.microsoft.com/office/drawing/2014/main" id="{5F44D58E-13A5-103B-3F36-46AA280FDA8B}"/>
              </a:ext>
            </a:extLst>
          </p:cNvPr>
          <p:cNvPicPr>
            <a:picLocks noChangeAspect="1"/>
          </p:cNvPicPr>
          <p:nvPr/>
        </p:nvPicPr>
        <p:blipFill>
          <a:blip r:embed="rId2"/>
          <a:stretch>
            <a:fillRect/>
          </a:stretch>
        </p:blipFill>
        <p:spPr>
          <a:xfrm flipV="1">
            <a:off x="8925917" y="4357094"/>
            <a:ext cx="3792746" cy="3101203"/>
          </a:xfrm>
          <a:prstGeom prst="rect">
            <a:avLst/>
          </a:prstGeom>
        </p:spPr>
      </p:pic>
      <p:pic>
        <p:nvPicPr>
          <p:cNvPr id="10" name="Imagem 8">
            <a:extLst>
              <a:ext uri="{FF2B5EF4-FFF2-40B4-BE49-F238E27FC236}">
                <a16:creationId xmlns:a16="http://schemas.microsoft.com/office/drawing/2014/main" id="{7C9368BB-126B-55AC-429E-0570E5DCAF0E}"/>
              </a:ext>
            </a:extLst>
          </p:cNvPr>
          <p:cNvPicPr>
            <a:picLocks noChangeAspect="1"/>
          </p:cNvPicPr>
          <p:nvPr/>
        </p:nvPicPr>
        <p:blipFill>
          <a:blip r:embed="rId2"/>
          <a:stretch>
            <a:fillRect/>
          </a:stretch>
        </p:blipFill>
        <p:spPr>
          <a:xfrm rot="10800000" flipV="1">
            <a:off x="-459962" y="-585550"/>
            <a:ext cx="3505201" cy="3054818"/>
          </a:xfrm>
          <a:prstGeom prst="rect">
            <a:avLst/>
          </a:prstGeom>
        </p:spPr>
      </p:pic>
      <p:pic>
        <p:nvPicPr>
          <p:cNvPr id="12" name="Imagem 8">
            <a:extLst>
              <a:ext uri="{FF2B5EF4-FFF2-40B4-BE49-F238E27FC236}">
                <a16:creationId xmlns:a16="http://schemas.microsoft.com/office/drawing/2014/main" id="{6006A489-C09F-012A-84A9-A6113AAD1FAE}"/>
              </a:ext>
            </a:extLst>
          </p:cNvPr>
          <p:cNvPicPr>
            <a:picLocks noChangeAspect="1"/>
          </p:cNvPicPr>
          <p:nvPr/>
        </p:nvPicPr>
        <p:blipFill>
          <a:blip r:embed="rId2"/>
          <a:stretch>
            <a:fillRect/>
          </a:stretch>
        </p:blipFill>
        <p:spPr>
          <a:xfrm>
            <a:off x="8670545" y="-827087"/>
            <a:ext cx="4094670" cy="4247936"/>
          </a:xfrm>
          <a:prstGeom prst="rect">
            <a:avLst/>
          </a:prstGeom>
        </p:spPr>
      </p:pic>
    </p:spTree>
    <p:extLst>
      <p:ext uri="{BB962C8B-B14F-4D97-AF65-F5344CB8AC3E}">
        <p14:creationId xmlns:p14="http://schemas.microsoft.com/office/powerpoint/2010/main" val="2958249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1452B4-41F7-38FB-D05E-0E0033AD5C54}"/>
              </a:ext>
            </a:extLst>
          </p:cNvPr>
          <p:cNvSpPr>
            <a:spLocks noGrp="1"/>
          </p:cNvSpPr>
          <p:nvPr>
            <p:ph type="title"/>
          </p:nvPr>
        </p:nvSpPr>
        <p:spPr/>
        <p:txBody>
          <a:bodyPr/>
          <a:lstStyle/>
          <a:p>
            <a:r>
              <a:rPr lang="pt-BR" dirty="0"/>
              <a:t>IMPACTO</a:t>
            </a:r>
          </a:p>
        </p:txBody>
      </p:sp>
      <p:sp>
        <p:nvSpPr>
          <p:cNvPr id="3" name="Espaço Reservado para Conteúdo 2">
            <a:extLst>
              <a:ext uri="{FF2B5EF4-FFF2-40B4-BE49-F238E27FC236}">
                <a16:creationId xmlns:a16="http://schemas.microsoft.com/office/drawing/2014/main" id="{E3468EF6-0652-B987-C195-6802F8681FE2}"/>
              </a:ext>
            </a:extLst>
          </p:cNvPr>
          <p:cNvSpPr>
            <a:spLocks noGrp="1"/>
          </p:cNvSpPr>
          <p:nvPr>
            <p:ph idx="1"/>
          </p:nvPr>
        </p:nvSpPr>
        <p:spPr/>
        <p:txBody>
          <a:bodyPr/>
          <a:lstStyle/>
          <a:p>
            <a:pPr>
              <a:buFontTx/>
              <a:buChar char="-"/>
            </a:pPr>
            <a:r>
              <a:rPr lang="pt-BR" sz="2400" dirty="0"/>
              <a:t>Significativo:</a:t>
            </a:r>
          </a:p>
          <a:p>
            <a:pPr>
              <a:buFontTx/>
              <a:buChar char="-"/>
            </a:pPr>
            <a:r>
              <a:rPr lang="pt-BR" sz="2400" dirty="0"/>
              <a:t>Os Estados são os maiores compradores </a:t>
            </a:r>
          </a:p>
          <a:p>
            <a:pPr>
              <a:buFontTx/>
              <a:buChar char="-"/>
            </a:pPr>
            <a:r>
              <a:rPr lang="pt-BR" sz="2400" dirty="0"/>
              <a:t>Brasil – União, 26 E, 1 DF, 5.570 M</a:t>
            </a:r>
          </a:p>
          <a:p>
            <a:pPr marL="0" indent="0">
              <a:buNone/>
            </a:pPr>
            <a:r>
              <a:rPr lang="pt-BR" sz="2400" dirty="0"/>
              <a:t>+ Todos os Poderes (o Judiciário)</a:t>
            </a:r>
          </a:p>
          <a:p>
            <a:pPr>
              <a:buFontTx/>
              <a:buChar char="-"/>
            </a:pPr>
            <a:r>
              <a:rPr lang="pt-BR" sz="2400" dirty="0"/>
              <a:t>Mobilizam 10 a 15% do PIB Nacional... </a:t>
            </a:r>
          </a:p>
          <a:p>
            <a:pPr>
              <a:buFontTx/>
              <a:buChar char="-"/>
            </a:pPr>
            <a:r>
              <a:rPr lang="pt-BR" sz="2400" dirty="0"/>
              <a:t>740 bi... Universo gigante... </a:t>
            </a:r>
          </a:p>
          <a:p>
            <a:pPr marL="0" indent="0">
              <a:buNone/>
            </a:pPr>
            <a:r>
              <a:rPr lang="pt-BR" sz="2400" dirty="0"/>
              <a:t>Mobiliza – construção, farmacêutica, material de escritório, manutenção de veículos... </a:t>
            </a:r>
          </a:p>
          <a:p>
            <a:endParaRPr lang="pt-BR" dirty="0"/>
          </a:p>
        </p:txBody>
      </p:sp>
    </p:spTree>
    <p:extLst>
      <p:ext uri="{BB962C8B-B14F-4D97-AF65-F5344CB8AC3E}">
        <p14:creationId xmlns:p14="http://schemas.microsoft.com/office/powerpoint/2010/main" val="1584216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1452B4-41F7-38FB-D05E-0E0033AD5C54}"/>
              </a:ext>
            </a:extLst>
          </p:cNvPr>
          <p:cNvSpPr>
            <a:spLocks noGrp="1"/>
          </p:cNvSpPr>
          <p:nvPr>
            <p:ph type="title"/>
          </p:nvPr>
        </p:nvSpPr>
        <p:spPr/>
        <p:txBody>
          <a:bodyPr/>
          <a:lstStyle/>
          <a:p>
            <a:r>
              <a:rPr lang="pt-BR" dirty="0" err="1"/>
              <a:t>compliance</a:t>
            </a:r>
            <a:endParaRPr lang="pt-BR" dirty="0"/>
          </a:p>
        </p:txBody>
      </p:sp>
      <p:sp>
        <p:nvSpPr>
          <p:cNvPr id="3" name="Espaço Reservado para Conteúdo 2">
            <a:extLst>
              <a:ext uri="{FF2B5EF4-FFF2-40B4-BE49-F238E27FC236}">
                <a16:creationId xmlns:a16="http://schemas.microsoft.com/office/drawing/2014/main" id="{E3468EF6-0652-B987-C195-6802F8681FE2}"/>
              </a:ext>
            </a:extLst>
          </p:cNvPr>
          <p:cNvSpPr>
            <a:spLocks noGrp="1"/>
          </p:cNvSpPr>
          <p:nvPr>
            <p:ph idx="1"/>
          </p:nvPr>
        </p:nvSpPr>
        <p:spPr/>
        <p:txBody>
          <a:bodyPr/>
          <a:lstStyle/>
          <a:p>
            <a:pPr>
              <a:lnSpc>
                <a:spcPct val="150000"/>
              </a:lnSpc>
            </a:pPr>
            <a:r>
              <a:rPr lang="pt-BR" sz="3200" dirty="0"/>
              <a:t>Primeira característica do </a:t>
            </a:r>
            <a:r>
              <a:rPr lang="pt-BR" sz="3200" i="1" dirty="0" err="1"/>
              <a:t>compliance</a:t>
            </a:r>
            <a:r>
              <a:rPr lang="pt-BR" sz="3200" dirty="0"/>
              <a:t> nas contratações públicas – foi a obrigatoriedade da adoção do programa para contratações de obras, serviços e fornecimento de grande vulto (os que superam </a:t>
            </a:r>
            <a:r>
              <a:rPr lang="pt-BR" sz="3200" dirty="0">
                <a:solidFill>
                  <a:srgbClr val="C00000"/>
                </a:solidFill>
              </a:rPr>
              <a:t>200 milhões</a:t>
            </a:r>
            <a:r>
              <a:rPr lang="pt-BR" sz="3200" dirty="0"/>
              <a:t>)</a:t>
            </a:r>
          </a:p>
          <a:p>
            <a:endParaRPr lang="pt-BR" dirty="0"/>
          </a:p>
        </p:txBody>
      </p:sp>
    </p:spTree>
    <p:extLst>
      <p:ext uri="{BB962C8B-B14F-4D97-AF65-F5344CB8AC3E}">
        <p14:creationId xmlns:p14="http://schemas.microsoft.com/office/powerpoint/2010/main" val="2870361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1452B4-41F7-38FB-D05E-0E0033AD5C54}"/>
              </a:ext>
            </a:extLst>
          </p:cNvPr>
          <p:cNvSpPr>
            <a:spLocks noGrp="1"/>
          </p:cNvSpPr>
          <p:nvPr>
            <p:ph type="title"/>
          </p:nvPr>
        </p:nvSpPr>
        <p:spPr/>
        <p:txBody>
          <a:bodyPr/>
          <a:lstStyle/>
          <a:p>
            <a:r>
              <a:rPr lang="pt-BR" b="1" dirty="0">
                <a:solidFill>
                  <a:schemeClr val="accent3">
                    <a:lumMod val="50000"/>
                  </a:schemeClr>
                </a:solidFill>
              </a:rPr>
              <a:t>OBJETIVOS</a:t>
            </a:r>
            <a:r>
              <a:rPr lang="pt-BR" dirty="0"/>
              <a:t> DAS LICITAÇÕES</a:t>
            </a:r>
          </a:p>
        </p:txBody>
      </p:sp>
      <p:sp>
        <p:nvSpPr>
          <p:cNvPr id="3" name="Espaço Reservado para Conteúdo 2">
            <a:extLst>
              <a:ext uri="{FF2B5EF4-FFF2-40B4-BE49-F238E27FC236}">
                <a16:creationId xmlns:a16="http://schemas.microsoft.com/office/drawing/2014/main" id="{E3468EF6-0652-B987-C195-6802F8681FE2}"/>
              </a:ext>
            </a:extLst>
          </p:cNvPr>
          <p:cNvSpPr>
            <a:spLocks noGrp="1"/>
          </p:cNvSpPr>
          <p:nvPr>
            <p:ph idx="1"/>
          </p:nvPr>
        </p:nvSpPr>
        <p:spPr/>
        <p:txBody>
          <a:bodyPr>
            <a:normAutofit fontScale="92500" lnSpcReduction="10000"/>
          </a:bodyPr>
          <a:lstStyle/>
          <a:p>
            <a:pPr marL="0" indent="0">
              <a:buNone/>
            </a:pPr>
            <a:r>
              <a:rPr lang="pt-BR" sz="2800" dirty="0"/>
              <a:t>Além (contratação mais vantajosa, ciclo do objeto – isonomia c/ competitividade)</a:t>
            </a:r>
          </a:p>
          <a:p>
            <a:pPr>
              <a:buFontTx/>
              <a:buChar char="-"/>
            </a:pPr>
            <a:r>
              <a:rPr lang="pt-BR" sz="2800" dirty="0"/>
              <a:t>EVITAR SOBREPREÇO, SUPERFATURAMENTO, PREÇOS INEXEQUÍVEIS</a:t>
            </a:r>
          </a:p>
          <a:p>
            <a:pPr>
              <a:buFontTx/>
              <a:buChar char="-"/>
            </a:pPr>
            <a:r>
              <a:rPr lang="pt-BR" sz="2800" dirty="0"/>
              <a:t>INDUZIR INOVAÇÃO E TAMBÉM DESENVOLVIMENTO NACIONAL SUSTENTÁVEL</a:t>
            </a:r>
          </a:p>
          <a:p>
            <a:pPr marL="0" indent="0">
              <a:buNone/>
            </a:pPr>
            <a:r>
              <a:rPr lang="pt-BR" sz="2800" dirty="0"/>
              <a:t>Licitação, desde 2010 oficialmente, é também </a:t>
            </a:r>
            <a:r>
              <a:rPr lang="pt-BR" sz="2800" b="1" dirty="0"/>
              <a:t>política pública</a:t>
            </a:r>
            <a:r>
              <a:rPr lang="pt-BR" sz="2800" dirty="0"/>
              <a:t>, tem objetivos </a:t>
            </a:r>
            <a:r>
              <a:rPr lang="pt-BR" sz="2800" dirty="0" err="1"/>
              <a:t>metacontratuais</a:t>
            </a:r>
            <a:endParaRPr lang="pt-BR" sz="2800" dirty="0"/>
          </a:p>
          <a:p>
            <a:pPr marL="0" indent="0">
              <a:buNone/>
            </a:pPr>
            <a:r>
              <a:rPr lang="pt-BR" sz="2800" dirty="0">
                <a:effectLst/>
                <a:ea typeface="Calibri" panose="020F0502020204030204" pitchFamily="34" charset="0"/>
              </a:rPr>
              <a:t>Se o Estado não opta por induzir comportamentos adequados dos seus fornecedores, esta omissão pode acarretar problemas sociais e ambientais que serão suportados, posteriormente, por todos, inclusive pelo Estado.</a:t>
            </a:r>
            <a:endParaRPr lang="pt-BR" sz="2800" dirty="0"/>
          </a:p>
          <a:p>
            <a:pPr marL="0" indent="0">
              <a:buNone/>
            </a:pPr>
            <a:endParaRPr lang="pt-BR" dirty="0"/>
          </a:p>
        </p:txBody>
      </p:sp>
    </p:spTree>
    <p:extLst>
      <p:ext uri="{BB962C8B-B14F-4D97-AF65-F5344CB8AC3E}">
        <p14:creationId xmlns:p14="http://schemas.microsoft.com/office/powerpoint/2010/main" val="263804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E41647-638E-BD76-FEBB-752FF8DC5FAA}"/>
              </a:ext>
            </a:extLst>
          </p:cNvPr>
          <p:cNvSpPr>
            <a:spLocks noGrp="1"/>
          </p:cNvSpPr>
          <p:nvPr>
            <p:ph type="title"/>
          </p:nvPr>
        </p:nvSpPr>
        <p:spPr/>
        <p:txBody>
          <a:bodyPr/>
          <a:lstStyle/>
          <a:p>
            <a:r>
              <a:rPr lang="pt-BR" dirty="0"/>
              <a:t>Onde há muitos recursos...</a:t>
            </a:r>
          </a:p>
        </p:txBody>
      </p:sp>
      <p:sp>
        <p:nvSpPr>
          <p:cNvPr id="3" name="Espaço Reservado para Conteúdo 2">
            <a:extLst>
              <a:ext uri="{FF2B5EF4-FFF2-40B4-BE49-F238E27FC236}">
                <a16:creationId xmlns:a16="http://schemas.microsoft.com/office/drawing/2014/main" id="{36AC3F6B-E532-5511-862B-EDD448BD678B}"/>
              </a:ext>
            </a:extLst>
          </p:cNvPr>
          <p:cNvSpPr>
            <a:spLocks noGrp="1"/>
          </p:cNvSpPr>
          <p:nvPr>
            <p:ph idx="1"/>
          </p:nvPr>
        </p:nvSpPr>
        <p:spPr/>
        <p:txBody>
          <a:bodyPr>
            <a:normAutofit lnSpcReduction="10000"/>
          </a:bodyPr>
          <a:lstStyle/>
          <a:p>
            <a:r>
              <a:rPr lang="pt-BR" sz="2400" dirty="0"/>
              <a:t>Há também potencialidade de ‘corrupção’ em sentido abrangente...</a:t>
            </a:r>
          </a:p>
          <a:p>
            <a:pPr marL="0" indent="0">
              <a:buNone/>
            </a:pPr>
            <a:r>
              <a:rPr lang="pt-BR" sz="2400" b="1" dirty="0">
                <a:solidFill>
                  <a:srgbClr val="C00000"/>
                </a:solidFill>
              </a:rPr>
              <a:t>Lei Anticorrupção Empresarial </a:t>
            </a:r>
          </a:p>
          <a:p>
            <a:pPr marL="0" indent="0">
              <a:buNone/>
            </a:pPr>
            <a:r>
              <a:rPr lang="pt-BR" sz="2400" dirty="0"/>
              <a:t>Surgiu a partir da incorporação das determinações de Documentos Internacionais, seus reclamos, para que as empresas fossem responsabilizadas pelos atos praticados contra a Administração Pública </a:t>
            </a:r>
          </a:p>
          <a:p>
            <a:pPr marL="0" indent="0">
              <a:buNone/>
            </a:pPr>
            <a:r>
              <a:rPr lang="pt-BR" sz="2400" dirty="0"/>
              <a:t>OCDE</a:t>
            </a:r>
          </a:p>
          <a:p>
            <a:pPr marL="0" indent="0">
              <a:buNone/>
            </a:pPr>
            <a:r>
              <a:rPr lang="pt-BR" sz="2400" dirty="0"/>
              <a:t>Questão é a responsabilização da PESSOA JURÍDICA – DA EMPRESA</a:t>
            </a:r>
          </a:p>
          <a:p>
            <a:pPr marL="0" indent="0">
              <a:buNone/>
            </a:pPr>
            <a:r>
              <a:rPr lang="pt-BR" sz="2400" dirty="0"/>
              <a:t>Se alguém é corrompido, existe aquele que se beneficia, que propicia...</a:t>
            </a:r>
          </a:p>
          <a:p>
            <a:pPr marL="0" indent="0">
              <a:buNone/>
            </a:pPr>
            <a:r>
              <a:rPr lang="pt-BR" sz="2400" dirty="0"/>
              <a:t>Inclusive há o ilícito tipificado no art. 5º de fraudar licitação e contratos  </a:t>
            </a:r>
          </a:p>
          <a:p>
            <a:endParaRPr lang="pt-BR" dirty="0"/>
          </a:p>
        </p:txBody>
      </p:sp>
    </p:spTree>
    <p:extLst>
      <p:ext uri="{BB962C8B-B14F-4D97-AF65-F5344CB8AC3E}">
        <p14:creationId xmlns:p14="http://schemas.microsoft.com/office/powerpoint/2010/main" val="3844724620"/>
      </p:ext>
    </p:extLst>
  </p:cSld>
  <p:clrMapOvr>
    <a:masterClrMapping/>
  </p:clrMapOvr>
</p:sld>
</file>

<file path=ppt/theme/theme1.xml><?xml version="1.0" encoding="utf-8"?>
<a:theme xmlns:a="http://schemas.openxmlformats.org/drawingml/2006/main" name="AngleLinesVTI">
  <a:themeElements>
    <a:clrScheme name="AnalogousFromLightSeed_2SEEDS">
      <a:dk1>
        <a:srgbClr val="000000"/>
      </a:dk1>
      <a:lt1>
        <a:srgbClr val="FFFFFF"/>
      </a:lt1>
      <a:dk2>
        <a:srgbClr val="243441"/>
      </a:dk2>
      <a:lt2>
        <a:srgbClr val="E8E5E2"/>
      </a:lt2>
      <a:accent1>
        <a:srgbClr val="57A4E1"/>
      </a:accent1>
      <a:accent2>
        <a:srgbClr val="4AB1B3"/>
      </a:accent2>
      <a:accent3>
        <a:srgbClr val="7686E7"/>
      </a:accent3>
      <a:accent4>
        <a:srgbClr val="E15791"/>
      </a:accent4>
      <a:accent5>
        <a:srgbClr val="E77676"/>
      </a:accent5>
      <a:accent6>
        <a:srgbClr val="E18E53"/>
      </a:accent6>
      <a:hlink>
        <a:srgbClr val="A0795A"/>
      </a:hlink>
      <a:folHlink>
        <a:srgbClr val="7F7F7F"/>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0455F8-10A0-4EEF-9BB1-9035E295B165}">
  <ds:schemaRefs>
    <ds:schemaRef ds:uri="http://schemas.microsoft.com/sharepoint/v3/contenttype/forms"/>
  </ds:schemaRefs>
</ds:datastoreItem>
</file>

<file path=customXml/itemProps2.xml><?xml version="1.0" encoding="utf-8"?>
<ds:datastoreItem xmlns:ds="http://schemas.openxmlformats.org/officeDocument/2006/customXml" ds:itemID="{79B0F2AC-8567-4D03-BFFC-653DB596C528}">
  <ds:schemaRefs>
    <ds:schemaRef ds:uri="http://purl.org/dc/terms/"/>
    <ds:schemaRef ds:uri="http://schemas.openxmlformats.org/package/2006/metadata/core-properties"/>
    <ds:schemaRef ds:uri="16c05727-aa75-4e4a-9b5f-8a80a1165891"/>
    <ds:schemaRef ds:uri="http://purl.org/dc/elements/1.1/"/>
    <ds:schemaRef ds:uri="http://schemas.microsoft.com/office/infopath/2007/PartnerControls"/>
    <ds:schemaRef ds:uri="http://schemas.microsoft.com/office/2006/metadata/properties"/>
    <ds:schemaRef ds:uri="230e9df3-be65-4c73-a93b-d1236ebd677e"/>
    <ds:schemaRef ds:uri="http://schemas.microsoft.com/sharepoint/v3"/>
    <ds:schemaRef ds:uri="http://schemas.microsoft.com/office/2006/documentManagement/types"/>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7C2F7BF6-CD39-4568-B8BD-EA8D252E100B}">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Madison</Template>
  <TotalTime>130</TotalTime>
  <Words>2313</Words>
  <Application>Microsoft Office PowerPoint</Application>
  <PresentationFormat>Widescreen</PresentationFormat>
  <Paragraphs>168</Paragraphs>
  <Slides>39</Slides>
  <Notes>1</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39</vt:i4>
      </vt:variant>
    </vt:vector>
  </HeadingPairs>
  <TitlesOfParts>
    <vt:vector size="48" baseType="lpstr">
      <vt:lpstr>Arial</vt:lpstr>
      <vt:lpstr>Berkeley-Medium</vt:lpstr>
      <vt:lpstr>Calibri</vt:lpstr>
      <vt:lpstr>inherit</vt:lpstr>
      <vt:lpstr>Symbol</vt:lpstr>
      <vt:lpstr>Times New Roman</vt:lpstr>
      <vt:lpstr>Univers Condensed Light</vt:lpstr>
      <vt:lpstr>Walbaum Display Light</vt:lpstr>
      <vt:lpstr>AngleLinesVTI</vt:lpstr>
      <vt:lpstr>Compliance na Nova Lei de Licitação e Contratos</vt:lpstr>
      <vt:lpstr>Demorou, mas chegou... Depois de um longo trâmite  Cerca de 200 projetos apensados desde a criação da 8.666  Foi aprovada... Lei 14.133/2021  HOUVE UMA grande abertura para debates (PLS 559... 2013...)  contribuições de variadas associações, entidades, especialistas... nas audiências.    </vt:lpstr>
      <vt:lpstr>Característica – maximalista  </vt:lpstr>
      <vt:lpstr>ENTRADA EM VIGOR  </vt:lpstr>
      <vt:lpstr>Debate jurídico - aplicabilidade</vt:lpstr>
      <vt:lpstr>IMPACTO</vt:lpstr>
      <vt:lpstr>compliance</vt:lpstr>
      <vt:lpstr>OBJETIVOS DAS LICITAÇÕES</vt:lpstr>
      <vt:lpstr>Onde há muitos recursos...</vt:lpstr>
      <vt:lpstr>Lei Anticorrupção Empresarial Lei 12.846/13</vt:lpstr>
      <vt:lpstr>Importante - equilíbrio</vt:lpstr>
      <vt:lpstr>Contudo, como parâmetro de mitigação...</vt:lpstr>
      <vt:lpstr>ÉTICA NA FIL. É O ESTUDO DA MORAL</vt:lpstr>
      <vt:lpstr>ética</vt:lpstr>
      <vt:lpstr>ponderação</vt:lpstr>
      <vt:lpstr>DESAFIOS DA CAPACITAÇÃO</vt:lpstr>
      <vt:lpstr>importante</vt:lpstr>
      <vt:lpstr>O QUE É UM PROGRAMA DE INTEGRIDADE?</vt:lpstr>
      <vt:lpstr>Whistleblower</vt:lpstr>
      <vt:lpstr>EX. CANAL DE DENÚNCIAS </vt:lpstr>
      <vt:lpstr>compliance</vt:lpstr>
      <vt:lpstr>COMPLIANCE TB TEM SENTIDO MAIOR</vt:lpstr>
      <vt:lpstr>contudo</vt:lpstr>
      <vt:lpstr>PODER PÚBLICO</vt:lpstr>
      <vt:lpstr>Então lei 14.133/2021  </vt:lpstr>
      <vt:lpstr>EMPATE – ART. 60 DA LEI 14.133/2021</vt:lpstr>
      <vt:lpstr>EQUIDADE</vt:lpstr>
      <vt:lpstr>3 – MITIGAÇÃO DAS SANÇÕES CONTRATUAIS</vt:lpstr>
      <vt:lpstr>novidade</vt:lpstr>
      <vt:lpstr>DEBATE</vt:lpstr>
      <vt:lpstr>Documentos falsos</vt:lpstr>
      <vt:lpstr>DESAFIO</vt:lpstr>
      <vt:lpstr>exemplo</vt:lpstr>
      <vt:lpstr>CUIDADOS COM EXCESSOS</vt:lpstr>
      <vt:lpstr>Questão polêmica</vt:lpstr>
      <vt:lpstr>Apresentação do PowerPoint</vt:lpstr>
      <vt:lpstr>COMPATIBILIZAR</vt:lpstr>
      <vt:lpstr>Em síntese</vt:lpstr>
      <vt:lpstr>Obrigada!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Vanessa Santos Fonseca</dc:creator>
  <cp:lastModifiedBy>Vanessa Santos Fonseca</cp:lastModifiedBy>
  <cp:revision>59</cp:revision>
  <dcterms:created xsi:type="dcterms:W3CDTF">2022-07-21T17:29:13Z</dcterms:created>
  <dcterms:modified xsi:type="dcterms:W3CDTF">2022-08-15T22:47:24Z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