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0" r:id="rId3"/>
    <p:sldId id="2130" r:id="rId4"/>
    <p:sldId id="331" r:id="rId5"/>
    <p:sldId id="2151" r:id="rId6"/>
    <p:sldId id="286" r:id="rId7"/>
    <p:sldId id="2153" r:id="rId8"/>
    <p:sldId id="334" r:id="rId9"/>
    <p:sldId id="2131" r:id="rId10"/>
    <p:sldId id="332" r:id="rId11"/>
    <p:sldId id="2132" r:id="rId12"/>
    <p:sldId id="2149" r:id="rId13"/>
    <p:sldId id="1206" r:id="rId14"/>
    <p:sldId id="2156" r:id="rId15"/>
    <p:sldId id="2155" r:id="rId16"/>
    <p:sldId id="2148" r:id="rId17"/>
    <p:sldId id="1211" r:id="rId18"/>
    <p:sldId id="2142" r:id="rId19"/>
    <p:sldId id="2143" r:id="rId20"/>
    <p:sldId id="287" r:id="rId21"/>
    <p:sldId id="1193" r:id="rId22"/>
    <p:sldId id="2152" r:id="rId23"/>
    <p:sldId id="2150" r:id="rId24"/>
    <p:sldId id="2154" r:id="rId25"/>
    <p:sldId id="340" r:id="rId26"/>
    <p:sldId id="1195" r:id="rId27"/>
    <p:sldId id="2144" r:id="rId28"/>
    <p:sldId id="1940" r:id="rId29"/>
    <p:sldId id="1941" r:id="rId30"/>
    <p:sldId id="1996" r:id="rId31"/>
    <p:sldId id="1997" r:id="rId32"/>
    <p:sldId id="1943" r:id="rId33"/>
    <p:sldId id="2095" r:id="rId34"/>
    <p:sldId id="1192" r:id="rId35"/>
    <p:sldId id="206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2CC6E-EBC3-4686-A336-D7D631580FBF}" v="150" dt="2022-08-18T17:09:42.606"/>
    <p1510:client id="{5A88539E-3E12-415C-A1AD-526281A013E3}" v="407" dt="2022-08-18T14:07:31.886"/>
    <p1510:client id="{9562A2EC-6D71-4D24-ADAD-AD5235AE811A}" v="78" dt="2022-08-18T13:13:2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061" autoAdjust="0"/>
  </p:normalViewPr>
  <p:slideViewPr>
    <p:cSldViewPr snapToGrid="0">
      <p:cViewPr varScale="1">
        <p:scale>
          <a:sx n="50" d="100"/>
          <a:sy n="50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E3C90-7091-4497-B702-959F8B92EA1F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9AC06-3C46-452E-B25A-FFA27E629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0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92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894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988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005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73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478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614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7521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090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33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046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295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480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415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35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5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7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A84A-733A-0C47-AC2B-F0C70F83A7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2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49289-DF9C-42C2-9B6D-88E275EFDF4C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228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8B3B5-36C4-4F72-80F9-568AF72C1DBD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463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8DECB-8452-40EA-983F-08CCDCE79747}" type="slidenum">
              <a:rPr lang="pt-BR" smtClean="0"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75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71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49289-DF9C-42C2-9B6D-88E275EFDF4C}" type="slidenum">
              <a:rPr lang="pt-BR" smtClean="0"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632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315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69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587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91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71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9AC06-3C46-452E-B25A-FFA27E62973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69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3B11D-C17E-46A5-8547-ABF02A2B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94028F-ED80-4D74-8A60-754E10920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20B54-835B-41C0-89F6-75512093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C223F9-B022-403F-B69D-D584B97FB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2AF606-916F-4685-9454-BAFCEBE0D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07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26346-8BA8-4253-A3D1-289D0668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61A5C4-6302-4919-92BB-B1791319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4E0E05-24BC-4B46-AD3E-BECEF83D4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59D60B-1362-43DC-8D92-AA91A44D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80B5DF-3BDC-4356-AA02-7D3B49F0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9D5E3E-533E-4EE8-9591-A3961A791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A939D7-D689-445B-B3F7-5B570F8AC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34F393-BC67-45B0-864E-D8F4FF05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2BD305-A80A-42A4-B1E3-D804267E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E3546B-3ABF-4DC1-99ED-914471E7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6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1790700" y="1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1790700" y="4485504"/>
            <a:ext cx="4305300" cy="2372496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FA6C32-300C-41BE-CC9B-E7D4FCD20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8154" y="313750"/>
            <a:ext cx="2007598" cy="43468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792BB62-15E0-0172-67B6-0289C074D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869" y="313750"/>
            <a:ext cx="3837285" cy="58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8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91665" y="694448"/>
            <a:ext cx="2108886" cy="23916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292414" y="3086100"/>
            <a:ext cx="2108886" cy="30861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DEACD33-9933-E04F-5C15-809CC4B639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13152" y="6274318"/>
            <a:ext cx="2182302" cy="4725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72D6BA1-738E-B7D5-73A2-CD97DFA1CE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941" y="6110054"/>
            <a:ext cx="4171211" cy="6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06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993546" y="762000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-1410814" y="0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743460" y="-1410813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10711065" y="378410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38326" y="4613098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3" hasCustomPrompt="1"/>
          </p:nvPr>
        </p:nvSpPr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4" hasCustomPrompt="1"/>
          </p:nvPr>
        </p:nvSpPr>
        <p:spPr>
          <a:xfrm>
            <a:off x="5221817" y="193433"/>
            <a:ext cx="5043285" cy="5043281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  <a:effectLst>
            <a:softEdge rad="317500"/>
          </a:effectLst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4635D16-99D6-8F41-D69E-53D1EFE41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1096" y="6158995"/>
            <a:ext cx="1762529" cy="38161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231A3BEB-075F-9758-9F37-B21467B135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83" y="6027989"/>
            <a:ext cx="4355449" cy="66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61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266951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5B14C6-E888-552F-6065-686E278168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2273" y="6196084"/>
            <a:ext cx="1904229" cy="4123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A7C8B3B-F7BE-6A34-876D-BA7D5BF07D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22" y="6089208"/>
            <a:ext cx="3400893" cy="5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5448300" y="2728022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 hasCustomPrompt="1"/>
          </p:nvPr>
        </p:nvSpPr>
        <p:spPr>
          <a:xfrm>
            <a:off x="5448300" y="4694044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38D7B5-E4D2-CD75-D6A8-397B4B88C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321" y="6096000"/>
            <a:ext cx="2354207" cy="5097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6039FC-7710-3D82-1B4B-A169E3BAE5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385" y="6095999"/>
            <a:ext cx="4088748" cy="6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90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5448300" y="762000"/>
            <a:ext cx="1295400" cy="1401956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022273" y="2734542"/>
            <a:ext cx="2147454" cy="2324098"/>
          </a:xfrm>
          <a:custGeom>
            <a:avLst/>
            <a:gdLst>
              <a:gd name="connsiteX0" fmla="*/ 647700 w 1295400"/>
              <a:gd name="connsiteY0" fmla="*/ 156700 h 1401956"/>
              <a:gd name="connsiteX1" fmla="*/ 535431 w 1295400"/>
              <a:gd name="connsiteY1" fmla="*/ 183516 h 1401956"/>
              <a:gd name="connsiteX2" fmla="*/ 257107 w 1295400"/>
              <a:gd name="connsiteY2" fmla="*/ 344717 h 1401956"/>
              <a:gd name="connsiteX3" fmla="*/ 144790 w 1295400"/>
              <a:gd name="connsiteY3" fmla="*/ 539469 h 1401956"/>
              <a:gd name="connsiteX4" fmla="*/ 144790 w 1295400"/>
              <a:gd name="connsiteY4" fmla="*/ 862487 h 1401956"/>
              <a:gd name="connsiteX5" fmla="*/ 257107 w 1295400"/>
              <a:gd name="connsiteY5" fmla="*/ 1057239 h 1401956"/>
              <a:gd name="connsiteX6" fmla="*/ 535431 w 1295400"/>
              <a:gd name="connsiteY6" fmla="*/ 1218441 h 1401956"/>
              <a:gd name="connsiteX7" fmla="*/ 759970 w 1295400"/>
              <a:gd name="connsiteY7" fmla="*/ 1218441 h 1401956"/>
              <a:gd name="connsiteX8" fmla="*/ 1038294 w 1295400"/>
              <a:gd name="connsiteY8" fmla="*/ 1057239 h 1401956"/>
              <a:gd name="connsiteX9" fmla="*/ 1150610 w 1295400"/>
              <a:gd name="connsiteY9" fmla="*/ 862487 h 1401956"/>
              <a:gd name="connsiteX10" fmla="*/ 1150610 w 1295400"/>
              <a:gd name="connsiteY10" fmla="*/ 539469 h 1401956"/>
              <a:gd name="connsiteX11" fmla="*/ 1038294 w 1295400"/>
              <a:gd name="connsiteY11" fmla="*/ 344717 h 1401956"/>
              <a:gd name="connsiteX12" fmla="*/ 759970 w 1295400"/>
              <a:gd name="connsiteY12" fmla="*/ 183516 h 1401956"/>
              <a:gd name="connsiteX13" fmla="*/ 647700 w 1295400"/>
              <a:gd name="connsiteY13" fmla="*/ 156700 h 1401956"/>
              <a:gd name="connsiteX14" fmla="*/ 647700 w 1295400"/>
              <a:gd name="connsiteY14" fmla="*/ 0 h 1401956"/>
              <a:gd name="connsiteX15" fmla="*/ 792293 w 1295400"/>
              <a:gd name="connsiteY15" fmla="*/ 34536 h 1401956"/>
              <a:gd name="connsiteX16" fmla="*/ 1150747 w 1295400"/>
              <a:gd name="connsiteY16" fmla="*/ 242148 h 1401956"/>
              <a:gd name="connsiteX17" fmla="*/ 1295400 w 1295400"/>
              <a:gd name="connsiteY17" fmla="*/ 492970 h 1401956"/>
              <a:gd name="connsiteX18" fmla="*/ 1295400 w 1295400"/>
              <a:gd name="connsiteY18" fmla="*/ 908986 h 1401956"/>
              <a:gd name="connsiteX19" fmla="*/ 1150747 w 1295400"/>
              <a:gd name="connsiteY19" fmla="*/ 1159808 h 1401956"/>
              <a:gd name="connsiteX20" fmla="*/ 792293 w 1295400"/>
              <a:gd name="connsiteY20" fmla="*/ 1367420 h 1401956"/>
              <a:gd name="connsiteX21" fmla="*/ 503108 w 1295400"/>
              <a:gd name="connsiteY21" fmla="*/ 1367420 h 1401956"/>
              <a:gd name="connsiteX22" fmla="*/ 144653 w 1295400"/>
              <a:gd name="connsiteY22" fmla="*/ 1159808 h 1401956"/>
              <a:gd name="connsiteX23" fmla="*/ 0 w 1295400"/>
              <a:gd name="connsiteY23" fmla="*/ 908986 h 1401956"/>
              <a:gd name="connsiteX24" fmla="*/ 0 w 1295400"/>
              <a:gd name="connsiteY24" fmla="*/ 492970 h 1401956"/>
              <a:gd name="connsiteX25" fmla="*/ 144653 w 1295400"/>
              <a:gd name="connsiteY25" fmla="*/ 242148 h 1401956"/>
              <a:gd name="connsiteX26" fmla="*/ 503108 w 1295400"/>
              <a:gd name="connsiteY26" fmla="*/ 34536 h 1401956"/>
              <a:gd name="connsiteX27" fmla="*/ 647700 w 1295400"/>
              <a:gd name="connsiteY27" fmla="*/ 0 h 140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95400" h="1401956">
                <a:moveTo>
                  <a:pt x="647700" y="156700"/>
                </a:moveTo>
                <a:cubicBezTo>
                  <a:pt x="607002" y="156700"/>
                  <a:pt x="566304" y="165639"/>
                  <a:pt x="535431" y="183516"/>
                </a:cubicBezTo>
                <a:lnTo>
                  <a:pt x="257107" y="344717"/>
                </a:lnTo>
                <a:cubicBezTo>
                  <a:pt x="195314" y="380471"/>
                  <a:pt x="144790" y="468115"/>
                  <a:pt x="144790" y="539469"/>
                </a:cubicBezTo>
                <a:lnTo>
                  <a:pt x="144790" y="862487"/>
                </a:lnTo>
                <a:cubicBezTo>
                  <a:pt x="144790" y="933841"/>
                  <a:pt x="195314" y="1021485"/>
                  <a:pt x="257107" y="1057239"/>
                </a:cubicBezTo>
                <a:lnTo>
                  <a:pt x="535431" y="1218441"/>
                </a:lnTo>
                <a:cubicBezTo>
                  <a:pt x="597177" y="1254195"/>
                  <a:pt x="698224" y="1254195"/>
                  <a:pt x="759970" y="1218441"/>
                </a:cubicBezTo>
                <a:lnTo>
                  <a:pt x="1038294" y="1057239"/>
                </a:lnTo>
                <a:cubicBezTo>
                  <a:pt x="1100087" y="1021485"/>
                  <a:pt x="1150610" y="933841"/>
                  <a:pt x="1150610" y="862487"/>
                </a:cubicBezTo>
                <a:lnTo>
                  <a:pt x="1150610" y="539469"/>
                </a:lnTo>
                <a:cubicBezTo>
                  <a:pt x="1150610" y="468115"/>
                  <a:pt x="1100087" y="380471"/>
                  <a:pt x="1038294" y="344717"/>
                </a:cubicBezTo>
                <a:lnTo>
                  <a:pt x="759970" y="183516"/>
                </a:lnTo>
                <a:cubicBezTo>
                  <a:pt x="729097" y="165639"/>
                  <a:pt x="688399" y="156700"/>
                  <a:pt x="647700" y="156700"/>
                </a:cubicBezTo>
                <a:close/>
                <a:moveTo>
                  <a:pt x="647700" y="0"/>
                </a:moveTo>
                <a:cubicBezTo>
                  <a:pt x="700116" y="0"/>
                  <a:pt x="752532" y="11512"/>
                  <a:pt x="792293" y="34536"/>
                </a:cubicBezTo>
                <a:lnTo>
                  <a:pt x="1150747" y="242148"/>
                </a:lnTo>
                <a:cubicBezTo>
                  <a:pt x="1230331" y="288196"/>
                  <a:pt x="1295400" y="401072"/>
                  <a:pt x="1295400" y="492970"/>
                </a:cubicBezTo>
                <a:lnTo>
                  <a:pt x="1295400" y="908986"/>
                </a:lnTo>
                <a:cubicBezTo>
                  <a:pt x="1295400" y="1000884"/>
                  <a:pt x="1230331" y="1113760"/>
                  <a:pt x="1150747" y="1159808"/>
                </a:cubicBezTo>
                <a:lnTo>
                  <a:pt x="792293" y="1367420"/>
                </a:lnTo>
                <a:cubicBezTo>
                  <a:pt x="712770" y="1413468"/>
                  <a:pt x="582631" y="1413468"/>
                  <a:pt x="503108" y="1367420"/>
                </a:cubicBezTo>
                <a:lnTo>
                  <a:pt x="144653" y="1159808"/>
                </a:lnTo>
                <a:cubicBezTo>
                  <a:pt x="65070" y="1113760"/>
                  <a:pt x="0" y="1000884"/>
                  <a:pt x="0" y="908986"/>
                </a:cubicBezTo>
                <a:lnTo>
                  <a:pt x="0" y="492970"/>
                </a:lnTo>
                <a:cubicBezTo>
                  <a:pt x="0" y="401072"/>
                  <a:pt x="65070" y="288196"/>
                  <a:pt x="144653" y="242148"/>
                </a:cubicBezTo>
                <a:lnTo>
                  <a:pt x="503108" y="34536"/>
                </a:lnTo>
                <a:cubicBezTo>
                  <a:pt x="542869" y="11512"/>
                  <a:pt x="595285" y="0"/>
                  <a:pt x="64770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695F4C-9DE9-467C-91BC-43FB704C41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2047" y="6186444"/>
            <a:ext cx="1936482" cy="4192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F5CF35-0EB3-37CD-E61C-D368FB9F74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785" y="6155139"/>
            <a:ext cx="3701348" cy="5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0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138298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7448091" y="1696178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5647727-A2C0-792B-8A76-CBC88E506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5409" y="6195834"/>
            <a:ext cx="1893119" cy="40989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F4A957C-B307-DAD6-6D0D-140FC848C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663" y="6167791"/>
            <a:ext cx="3618470" cy="5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5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661E22-5197-1C27-8414-E43A8B7254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9342" y="6404902"/>
            <a:ext cx="2092657" cy="45309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05903D-ECCF-B601-D42A-58E797E073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2" y="6308332"/>
            <a:ext cx="3128387" cy="5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8B922-E349-4B36-A59F-42D031FB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3E273-AC09-4671-833B-AD6F4EE27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703881-A412-45B0-8D64-C15B2F29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81C846-BFD9-480C-AFBF-033270A4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BFD4D-8CDD-46C4-A203-488F5986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011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4"/>
          <p:cNvSpPr>
            <a:spLocks noGrp="1"/>
          </p:cNvSpPr>
          <p:nvPr>
            <p:ph type="title"/>
          </p:nvPr>
        </p:nvSpPr>
        <p:spPr>
          <a:xfrm>
            <a:off x="1790700" y="1042859"/>
            <a:ext cx="8610600" cy="495486"/>
          </a:xfrm>
          <a:prstGeom prst="rect">
            <a:avLst/>
          </a:prstGeom>
        </p:spPr>
        <p:txBody>
          <a:bodyPr/>
          <a:lstStyle>
            <a:lvl1pPr algn="ctr">
              <a:defRPr sz="32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854C085-9832-2F17-8997-36E987612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5373" y="6217478"/>
            <a:ext cx="1793156" cy="3882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5BB31FE-52BE-C99C-5581-61B1A656EC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731" y="6196959"/>
            <a:ext cx="3427402" cy="5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9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5295441" y="1373274"/>
            <a:ext cx="1601118" cy="1732822"/>
          </a:xfrm>
          <a:custGeom>
            <a:avLst/>
            <a:gdLst>
              <a:gd name="connsiteX0" fmla="*/ 984250 w 1968500"/>
              <a:gd name="connsiteY0" fmla="*/ 0 h 2130425"/>
              <a:gd name="connsiteX1" fmla="*/ 1203975 w 1968500"/>
              <a:gd name="connsiteY1" fmla="*/ 52481 h 2130425"/>
              <a:gd name="connsiteX2" fmla="*/ 1748684 w 1968500"/>
              <a:gd name="connsiteY2" fmla="*/ 367970 h 2130425"/>
              <a:gd name="connsiteX3" fmla="*/ 1968500 w 1968500"/>
              <a:gd name="connsiteY3" fmla="*/ 749122 h 2130425"/>
              <a:gd name="connsiteX4" fmla="*/ 1968500 w 1968500"/>
              <a:gd name="connsiteY4" fmla="*/ 1381303 h 2130425"/>
              <a:gd name="connsiteX5" fmla="*/ 1748684 w 1968500"/>
              <a:gd name="connsiteY5" fmla="*/ 1762455 h 2130425"/>
              <a:gd name="connsiteX6" fmla="*/ 1203975 w 1968500"/>
              <a:gd name="connsiteY6" fmla="*/ 2077944 h 2130425"/>
              <a:gd name="connsiteX7" fmla="*/ 764526 w 1968500"/>
              <a:gd name="connsiteY7" fmla="*/ 2077944 h 2130425"/>
              <a:gd name="connsiteX8" fmla="*/ 219816 w 1968500"/>
              <a:gd name="connsiteY8" fmla="*/ 1762455 h 2130425"/>
              <a:gd name="connsiteX9" fmla="*/ 0 w 1968500"/>
              <a:gd name="connsiteY9" fmla="*/ 1381303 h 2130425"/>
              <a:gd name="connsiteX10" fmla="*/ 0 w 1968500"/>
              <a:gd name="connsiteY10" fmla="*/ 749122 h 2130425"/>
              <a:gd name="connsiteX11" fmla="*/ 219816 w 1968500"/>
              <a:gd name="connsiteY11" fmla="*/ 367970 h 2130425"/>
              <a:gd name="connsiteX12" fmla="*/ 764526 w 1968500"/>
              <a:gd name="connsiteY12" fmla="*/ 52481 h 2130425"/>
              <a:gd name="connsiteX13" fmla="*/ 984250 w 1968500"/>
              <a:gd name="connsiteY13" fmla="*/ 0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68500" h="2130425">
                <a:moveTo>
                  <a:pt x="984250" y="0"/>
                </a:moveTo>
                <a:cubicBezTo>
                  <a:pt x="1063902" y="0"/>
                  <a:pt x="1143553" y="17494"/>
                  <a:pt x="1203975" y="52481"/>
                </a:cubicBezTo>
                <a:lnTo>
                  <a:pt x="1748684" y="367970"/>
                </a:lnTo>
                <a:cubicBezTo>
                  <a:pt x="1869620" y="437945"/>
                  <a:pt x="1968500" y="609473"/>
                  <a:pt x="1968500" y="749122"/>
                </a:cubicBezTo>
                <a:lnTo>
                  <a:pt x="1968500" y="1381303"/>
                </a:lnTo>
                <a:cubicBezTo>
                  <a:pt x="1968500" y="1520952"/>
                  <a:pt x="1869620" y="1692480"/>
                  <a:pt x="1748684" y="1762455"/>
                </a:cubicBezTo>
                <a:lnTo>
                  <a:pt x="1203975" y="2077944"/>
                </a:lnTo>
                <a:cubicBezTo>
                  <a:pt x="1083131" y="2147919"/>
                  <a:pt x="885370" y="2147919"/>
                  <a:pt x="764526" y="2077944"/>
                </a:cubicBezTo>
                <a:lnTo>
                  <a:pt x="219816" y="1762455"/>
                </a:lnTo>
                <a:cubicBezTo>
                  <a:pt x="98881" y="1692480"/>
                  <a:pt x="0" y="1520952"/>
                  <a:pt x="0" y="1381303"/>
                </a:cubicBezTo>
                <a:lnTo>
                  <a:pt x="0" y="749122"/>
                </a:lnTo>
                <a:cubicBezTo>
                  <a:pt x="0" y="609473"/>
                  <a:pt x="98881" y="437945"/>
                  <a:pt x="219816" y="367970"/>
                </a:cubicBezTo>
                <a:lnTo>
                  <a:pt x="764526" y="52481"/>
                </a:lnTo>
                <a:cubicBezTo>
                  <a:pt x="824948" y="17494"/>
                  <a:pt x="904599" y="0"/>
                  <a:pt x="984250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41870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946292" y="0"/>
            <a:ext cx="3245708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9F589E-2A79-4EBE-9FC0-BB367747A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266" y="5733798"/>
            <a:ext cx="2190248" cy="12773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7891687-01D8-F843-85AF-FC343673E2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79653" y="6220570"/>
            <a:ext cx="1778875" cy="3851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BD91E14-C5C7-01F1-ED82-A33EECE04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027" y="6201127"/>
            <a:ext cx="3400106" cy="51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4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 b="0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Insert Image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54BE1C5-6579-FC17-305D-38CE14D3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20461" y="6168788"/>
            <a:ext cx="2018031" cy="43694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16B370B-653B-73B6-B259-EEC6F1A096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81" y="6131343"/>
            <a:ext cx="3857225" cy="5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11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9227DF-57C8-4A9D-ACD8-EDC1A1FC7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D6B4F6F-C6EC-4210-A8EC-B71EE8C31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829120-CDC7-438B-93FD-4772675F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308B03-91D5-471F-AB4F-00041EBF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E23209-308F-40B8-B678-6B261A4E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83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C78CA-5CF2-4A8A-9CB8-1E86E8A6B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023945-E448-407E-A70D-79238A0B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44F771-EF77-471F-A93E-B812C1181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FE54D2-6975-497F-A8EC-488856D6E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E7C119-6039-41D5-8DC9-726E4C1C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F6802-9E17-4DBD-B1D6-E5BEC85A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2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9B00C-F042-4947-85B2-DD5F84D2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10EA584-E945-4EB0-BF98-CBB7E53CF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875305-019A-4435-A9E5-F8D057325C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BC097F-C404-4616-817E-1AE8F014D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4A642E8-01BB-4334-BCAD-489937715D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4B0EB2-9299-4C00-962F-7FC6C693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B5B314-9D74-4726-9FBA-6B4E38C3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10D9D76-2F3F-4C44-92E0-89593811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4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E50ED-6F6F-46BD-AD1E-46F8A72C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980803-E271-46D4-ACD5-8630F5BC5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8358CE-3332-460D-A9AD-A70A782A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CA20C2D-47F5-4DB1-8969-79B01D77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81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78F4B1-7958-4E58-A8AE-192FBFA22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DC9E14-D45D-4AB0-9B52-24573807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539EE9-FE53-4624-9F66-29895572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3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BD63A-3759-47AC-89D6-1C4D9616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6573C-3A6B-438A-9CF2-7CD356E9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45E278-3F38-4CF5-BF0A-E425D86FD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DE2BF3-F46A-412E-A03E-805BABA0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4F5384-89FF-48A8-A2FE-9B5A137A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5F93DD-59AB-441F-A83B-C6AA4480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88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CA256-65C6-45AD-AB57-FAFE8F53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FAD8C2-2C91-4667-9FA8-F0B1B5EB0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3F3FA9-800D-4436-A47D-9FE7EFCC8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318756-7420-4E9B-9E09-7687A07B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BE087C-3725-4192-B4D7-3A121AC0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E5A652-C361-4CC1-B90F-378C2504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12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1FC981-7297-4026-85A0-8182114B6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6BE38B-8417-4A78-8153-71849581C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DCA9FF-5CF9-4F81-A968-CC76CE7B5B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4FF0-7447-49A3-836E-C06B31BA2A3D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380B74-5E52-40EA-B4A7-1D7515E14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D637AD-7599-4FE5-AA62-A00BC2B74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07F2-9C0F-4260-8F9E-4CD308EACD39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B81F7A-9FB2-480A-8CE5-294FCAD9F8C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316" y="6157157"/>
            <a:ext cx="1935288" cy="112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5" r:id="rId13"/>
    <p:sldLayoutId id="2147483666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11" Type="http://schemas.openxmlformats.org/officeDocument/2006/relationships/image" Target="../media/image16.jpeg"/><Relationship Id="rId5" Type="http://schemas.openxmlformats.org/officeDocument/2006/relationships/image" Target="../media/image8.jpeg"/><Relationship Id="rId10" Type="http://schemas.openxmlformats.org/officeDocument/2006/relationships/image" Target="../media/image31.jpeg"/><Relationship Id="rId4" Type="http://schemas.openxmlformats.org/officeDocument/2006/relationships/image" Target="../media/image7.jpeg"/><Relationship Id="rId9" Type="http://schemas.microsoft.com/office/2007/relationships/hdphoto" Target="../media/hdphoto2.wdp"/><Relationship Id="rId1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8.png"/><Relationship Id="rId3" Type="http://schemas.openxmlformats.org/officeDocument/2006/relationships/image" Target="../media/image36.png"/><Relationship Id="rId7" Type="http://schemas.openxmlformats.org/officeDocument/2006/relationships/image" Target="../media/image8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openxmlformats.org/officeDocument/2006/relationships/image" Target="../media/image10.jpeg"/><Relationship Id="rId1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8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jpeg"/><Relationship Id="rId7" Type="http://schemas.openxmlformats.org/officeDocument/2006/relationships/image" Target="../media/image3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instagram.com/" TargetMode="External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0" Type="http://schemas.openxmlformats.org/officeDocument/2006/relationships/image" Target="../media/image42.jpeg"/><Relationship Id="rId4" Type="http://schemas.openxmlformats.org/officeDocument/2006/relationships/image" Target="../media/image38.pn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8">
            <a:extLst>
              <a:ext uri="{FF2B5EF4-FFF2-40B4-BE49-F238E27FC236}">
                <a16:creationId xmlns:a16="http://schemas.microsoft.com/office/drawing/2014/main" id="{9D5DFDFC-BE93-651F-0BF7-65A74A15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468" y="-1130294"/>
            <a:ext cx="5972269" cy="5989305"/>
          </a:xfrm>
          <a:prstGeom prst="rect">
            <a:avLst/>
          </a:prstGeom>
        </p:spPr>
      </p:pic>
      <p:pic>
        <p:nvPicPr>
          <p:cNvPr id="11" name="Espaço Reservado para Imagem 15" descr="Prédio com janelas em cima&#10;&#10;Descrição gerada automaticamente">
            <a:extLst>
              <a:ext uri="{FF2B5EF4-FFF2-40B4-BE49-F238E27FC236}">
                <a16:creationId xmlns:a16="http://schemas.microsoft.com/office/drawing/2014/main" id="{117E7135-7587-AB2A-4B2C-B440539C1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  <p:pic>
        <p:nvPicPr>
          <p:cNvPr id="12" name="Espaço Reservado para Imagem 26">
            <a:extLst>
              <a:ext uri="{FF2B5EF4-FFF2-40B4-BE49-F238E27FC236}">
                <a16:creationId xmlns:a16="http://schemas.microsoft.com/office/drawing/2014/main" id="{F23670CF-296D-AC60-5034-A553D306C4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  <p:pic>
        <p:nvPicPr>
          <p:cNvPr id="13" name="Espaço Reservado para Imagem 19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7EF40A77-D47C-3FE4-402D-731B356ACA0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2178" y="401542"/>
            <a:ext cx="1627058" cy="162705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  <p:pic>
        <p:nvPicPr>
          <p:cNvPr id="15" name="Espaço Reservado para Imagem 22" descr="Prédio com janelas em cima&#10;&#10;Descrição gerada automaticamente">
            <a:extLst>
              <a:ext uri="{FF2B5EF4-FFF2-40B4-BE49-F238E27FC236}">
                <a16:creationId xmlns:a16="http://schemas.microsoft.com/office/drawing/2014/main" id="{811B11AC-AD0D-EB4A-42A1-59D925B08B8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0019" y="5190269"/>
            <a:ext cx="1303338" cy="130333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  <p:pic>
        <p:nvPicPr>
          <p:cNvPr id="16" name="Espaço Reservado para Imagem 28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3F8A1C12-015D-8622-47BC-A562C97154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10814" y="-177664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  <p:pic>
        <p:nvPicPr>
          <p:cNvPr id="17" name="Espaço Reservado para Imagem 17">
            <a:extLst>
              <a:ext uri="{FF2B5EF4-FFF2-40B4-BE49-F238E27FC236}">
                <a16:creationId xmlns:a16="http://schemas.microsoft.com/office/drawing/2014/main" id="{4D268AFD-43CF-DB01-10E5-FB966CA6199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0000"/>
                    </a14:imgEffect>
                    <a14:imgEffect>
                      <a14:colorTemperature colorTemp="5300"/>
                    </a14:imgEffect>
                    <a14:imgEffect>
                      <a14:brightnessContrast bright="5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262" y="-525522"/>
            <a:ext cx="2821627" cy="2821625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  <p:pic>
        <p:nvPicPr>
          <p:cNvPr id="18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EA2D85CB-FCE8-9878-25D8-316A55F11D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843" y="2028599"/>
            <a:ext cx="5645888" cy="1230724"/>
          </a:xfrm>
        </p:spPr>
        <p:txBody>
          <a:bodyPr rtlCol="0" anchor="t"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pt-BR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Aspectos Relevantes Sobre Obras e Serviços de Engenharia na Lei Nº 14.133/2021</a:t>
            </a:r>
            <a:br>
              <a:rPr lang="pt-BR" sz="2400" b="1" dirty="0">
                <a:solidFill>
                  <a:srgbClr val="002060"/>
                </a:solidFill>
                <a:latin typeface="+mj-lt"/>
                <a:ea typeface="Titillium Light" charset="0"/>
                <a:cs typeface="Titillium Light" charset="0"/>
              </a:rPr>
            </a:b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28" name="Picture 3" descr="Padrão do plano de fundo&#10;&#10;Descrição gerada automaticamente">
            <a:extLst>
              <a:ext uri="{FF2B5EF4-FFF2-40B4-BE49-F238E27FC236}">
                <a16:creationId xmlns:a16="http://schemas.microsoft.com/office/drawing/2014/main" id="{34B566D4-144E-89A8-45E6-4C0BF0F5A0E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4172" r="24172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DCFAF6A-CD8F-0C3B-FBDF-0FBDA1F28AF8}"/>
              </a:ext>
            </a:extLst>
          </p:cNvPr>
          <p:cNvSpPr txBox="1"/>
          <p:nvPr/>
        </p:nvSpPr>
        <p:spPr>
          <a:xfrm>
            <a:off x="611495" y="3259323"/>
            <a:ext cx="449422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Palestra dedicada ao TJDFT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-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  <a:latin typeface="Titillium" panose="00000500000000000000" pitchFamily="50" charset="0"/>
              </a:rPr>
              <a:t>IV Seminário Governança e Gestão de Contratações no Poder Judiciário</a:t>
            </a:r>
          </a:p>
        </p:txBody>
      </p:sp>
      <p:pic>
        <p:nvPicPr>
          <p:cNvPr id="4" name="Imagem 4" descr="Texto&#10;&#10;Descrição gerada automaticamente">
            <a:extLst>
              <a:ext uri="{FF2B5EF4-FFF2-40B4-BE49-F238E27FC236}">
                <a16:creationId xmlns:a16="http://schemas.microsoft.com/office/drawing/2014/main" id="{8E01069D-5AF4-3BA2-1EDD-B484D0D965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69288" y="1941375"/>
            <a:ext cx="6455120" cy="3380213"/>
          </a:xfrm>
          <a:prstGeom prst="rect">
            <a:avLst/>
          </a:prstGeom>
        </p:spPr>
      </p:pic>
      <p:pic>
        <p:nvPicPr>
          <p:cNvPr id="8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531ADBD7-5382-83F2-BFAC-93553BAB05C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0055" t="2808" r="-1648" b="-5206"/>
          <a:stretch/>
        </p:blipFill>
        <p:spPr>
          <a:xfrm rot="5400000" flipV="1">
            <a:off x="8869321" y="4017714"/>
            <a:ext cx="4661433" cy="7094932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233CEBC2-2D87-92E2-8CA7-9B080D97F1B7}"/>
              </a:ext>
            </a:extLst>
          </p:cNvPr>
          <p:cNvSpPr txBox="1"/>
          <p:nvPr/>
        </p:nvSpPr>
        <p:spPr>
          <a:xfrm>
            <a:off x="746443" y="5294272"/>
            <a:ext cx="4111159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spc="200" dirty="0">
                <a:latin typeface="Titillium" charset="0"/>
                <a:ea typeface="Titillium" charset="0"/>
                <a:cs typeface="Titillium" charset="0"/>
              </a:rPr>
              <a:t>HAMILTON BONATTO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47B888-3CE1-4405-4739-B40D150881FD}"/>
              </a:ext>
            </a:extLst>
          </p:cNvPr>
          <p:cNvSpPr txBox="1"/>
          <p:nvPr/>
        </p:nvSpPr>
        <p:spPr>
          <a:xfrm>
            <a:off x="746443" y="5520232"/>
            <a:ext cx="3865809" cy="20518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spc="300" dirty="0">
                <a:latin typeface="Titillium" charset="0"/>
                <a:ea typeface="Titillium" charset="0"/>
                <a:cs typeface="Titillium" charset="0"/>
              </a:rPr>
              <a:t>PROCURADOR DO ESTADO DO PARANÁ</a:t>
            </a:r>
          </a:p>
        </p:txBody>
      </p:sp>
      <p:pic>
        <p:nvPicPr>
          <p:cNvPr id="10" name="Espaço Reservado para Imagem 8">
            <a:extLst>
              <a:ext uri="{FF2B5EF4-FFF2-40B4-BE49-F238E27FC236}">
                <a16:creationId xmlns:a16="http://schemas.microsoft.com/office/drawing/2014/main" id="{A199128C-1DB6-062A-1D09-5DA21B2B9DE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8118" y="2820706"/>
            <a:ext cx="3275296" cy="3275293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6096000" y="-129092"/>
            <a:ext cx="0" cy="2126759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1162" y="1352178"/>
            <a:ext cx="1631192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dirty="0">
              <a:latin typeface="Titillium" charset="0"/>
              <a:ea typeface="Titillium" charset="0"/>
              <a:cs typeface="Titillium" charset="0"/>
            </a:endParaRPr>
          </a:p>
        </p:txBody>
      </p:sp>
      <p:pic>
        <p:nvPicPr>
          <p:cNvPr id="7" name="Espaço Reservado para Imagem 6" descr="Prédio com janelas em cima&#10;&#10;Descrição gerada automaticamente">
            <a:extLst>
              <a:ext uri="{FF2B5EF4-FFF2-40B4-BE49-F238E27FC236}">
                <a16:creationId xmlns:a16="http://schemas.microsoft.com/office/drawing/2014/main" id="{B902D372-134B-4A0D-BCDC-E4446AFE9B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2299810"/>
            <a:ext cx="1295400" cy="1401956"/>
          </a:xfrm>
        </p:spPr>
      </p:pic>
      <p:sp>
        <p:nvSpPr>
          <p:cNvPr id="16" name="TextBox 25">
            <a:extLst>
              <a:ext uri="{FF2B5EF4-FFF2-40B4-BE49-F238E27FC236}">
                <a16:creationId xmlns:a16="http://schemas.microsoft.com/office/drawing/2014/main" id="{B3D6A3B3-8B31-4859-8448-52AD3723C811}"/>
              </a:ext>
            </a:extLst>
          </p:cNvPr>
          <p:cNvSpPr txBox="1"/>
          <p:nvPr/>
        </p:nvSpPr>
        <p:spPr>
          <a:xfrm>
            <a:off x="7221731" y="1354930"/>
            <a:ext cx="4450493" cy="328301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O pregão </a:t>
            </a:r>
            <a:r>
              <a:rPr lang="pt-BR" sz="1600" b="1" dirty="0">
                <a:solidFill>
                  <a:srgbClr val="002060"/>
                </a:solidFill>
              </a:rPr>
              <a:t>não se aplica 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às contratações de serviços técnicos especializados de natureza predominantemente intelectual e de obras e serviços de engenharia, exceto os serviços comuns de engenharia, isto é, os serviços “objetivamente padronizáveis em termos de desempenho e qualidade, de manutenção de adequação e de adaptação de bens móveis e imóveis, com preservação das características originais”.</a:t>
            </a: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21E7FA33-2676-45B8-BD2B-9B7E63ABE8B3}"/>
              </a:ext>
            </a:extLst>
          </p:cNvPr>
          <p:cNvSpPr txBox="1"/>
          <p:nvPr/>
        </p:nvSpPr>
        <p:spPr>
          <a:xfrm>
            <a:off x="1034747" y="1997667"/>
            <a:ext cx="4468201" cy="36753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DEFINIÇÕES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0A0D819-7619-4767-8F4C-C4A5E507D4DF}"/>
              </a:ext>
            </a:extLst>
          </p:cNvPr>
          <p:cNvSpPr txBox="1"/>
          <p:nvPr/>
        </p:nvSpPr>
        <p:spPr>
          <a:xfrm>
            <a:off x="976015" y="885109"/>
            <a:ext cx="4526933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7C8D0D97-EFBC-4C78-B88E-851E3C84D47B}"/>
              </a:ext>
            </a:extLst>
          </p:cNvPr>
          <p:cNvCxnSpPr/>
          <p:nvPr/>
        </p:nvCxnSpPr>
        <p:spPr>
          <a:xfrm>
            <a:off x="1034747" y="18504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>
            <a:extLst>
              <a:ext uri="{FF2B5EF4-FFF2-40B4-BE49-F238E27FC236}">
                <a16:creationId xmlns:a16="http://schemas.microsoft.com/office/drawing/2014/main" id="{2CEB5B1D-34F6-41E8-881F-21DB02179438}"/>
              </a:ext>
            </a:extLst>
          </p:cNvPr>
          <p:cNvSpPr txBox="1"/>
          <p:nvPr/>
        </p:nvSpPr>
        <p:spPr>
          <a:xfrm>
            <a:off x="5291162" y="2889860"/>
            <a:ext cx="1631192" cy="22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itillium Lt" panose="00000300000000000000" pitchFamily="50" charset="0"/>
                <a:ea typeface="Titillium" charset="0"/>
                <a:cs typeface="Titillium" charset="0"/>
              </a:rPr>
              <a:t>PREGÃO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A181D433-B58D-47B1-8912-746BE645FC42}"/>
              </a:ext>
            </a:extLst>
          </p:cNvPr>
          <p:cNvSpPr>
            <a:spLocks/>
          </p:cNvSpPr>
          <p:nvPr/>
        </p:nvSpPr>
        <p:spPr bwMode="auto">
          <a:xfrm rot="11502293">
            <a:off x="7393071" y="2965758"/>
            <a:ext cx="1213042" cy="129158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402774E3-1210-4FE0-9408-F68D65E6976E}"/>
              </a:ext>
            </a:extLst>
          </p:cNvPr>
          <p:cNvSpPr>
            <a:spLocks/>
          </p:cNvSpPr>
          <p:nvPr/>
        </p:nvSpPr>
        <p:spPr bwMode="auto">
          <a:xfrm rot="11502293">
            <a:off x="8435564" y="278588"/>
            <a:ext cx="1213042" cy="12130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AA076E95-41EF-42C1-AE34-F7EBD3AEBB22}"/>
              </a:ext>
            </a:extLst>
          </p:cNvPr>
          <p:cNvSpPr>
            <a:spLocks/>
          </p:cNvSpPr>
          <p:nvPr/>
        </p:nvSpPr>
        <p:spPr bwMode="auto">
          <a:xfrm rot="11700000">
            <a:off x="1167685" y="2090649"/>
            <a:ext cx="4277943" cy="42779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53FCE0CF-DAEE-48C0-A77C-BBCDCBD47A0F}"/>
              </a:ext>
            </a:extLst>
          </p:cNvPr>
          <p:cNvSpPr>
            <a:spLocks/>
          </p:cNvSpPr>
          <p:nvPr/>
        </p:nvSpPr>
        <p:spPr bwMode="auto">
          <a:xfrm rot="11502293">
            <a:off x="6015335" y="3513914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D7ED94B-86BD-4850-B33B-7E691CDBC43D}"/>
              </a:ext>
            </a:extLst>
          </p:cNvPr>
          <p:cNvSpPr>
            <a:spLocks/>
          </p:cNvSpPr>
          <p:nvPr/>
        </p:nvSpPr>
        <p:spPr bwMode="auto">
          <a:xfrm rot="11502293">
            <a:off x="8715379" y="5242553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3FEE952F-6EFE-4809-8BD4-3F2E867D1BA7}"/>
              </a:ext>
            </a:extLst>
          </p:cNvPr>
          <p:cNvSpPr>
            <a:spLocks/>
          </p:cNvSpPr>
          <p:nvPr/>
        </p:nvSpPr>
        <p:spPr bwMode="auto">
          <a:xfrm rot="11502293">
            <a:off x="951702" y="5016505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48618148-B38B-4DE3-802F-1C2433E23C01}"/>
              </a:ext>
            </a:extLst>
          </p:cNvPr>
          <p:cNvSpPr>
            <a:spLocks/>
          </p:cNvSpPr>
          <p:nvPr/>
        </p:nvSpPr>
        <p:spPr bwMode="auto">
          <a:xfrm rot="11502293">
            <a:off x="7257478" y="5897917"/>
            <a:ext cx="1583861" cy="158385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0400EC95-1D90-022F-5A71-CC544CF8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FFA02F5-FD2F-9657-93F5-21A4B4B3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766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3">
            <a:extLst>
              <a:ext uri="{FF2B5EF4-FFF2-40B4-BE49-F238E27FC236}">
                <a16:creationId xmlns:a16="http://schemas.microsoft.com/office/drawing/2014/main" id="{B50D301B-4992-E2DC-2A91-39B103B347D2}"/>
              </a:ext>
            </a:extLst>
          </p:cNvPr>
          <p:cNvSpPr>
            <a:spLocks/>
          </p:cNvSpPr>
          <p:nvPr/>
        </p:nvSpPr>
        <p:spPr bwMode="auto">
          <a:xfrm>
            <a:off x="5164207" y="1876149"/>
            <a:ext cx="4614298" cy="46142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2053D954-D0C9-493A-A07B-C74DE044A7F2}"/>
              </a:ext>
            </a:extLst>
          </p:cNvPr>
          <p:cNvSpPr txBox="1"/>
          <p:nvPr/>
        </p:nvSpPr>
        <p:spPr>
          <a:xfrm>
            <a:off x="3208245" y="596789"/>
            <a:ext cx="5572309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PREGÃO E CONCORRÊNCIA</a:t>
            </a:r>
          </a:p>
        </p:txBody>
      </p:sp>
      <p:sp>
        <p:nvSpPr>
          <p:cNvPr id="64" name="AutoShape 3">
            <a:extLst>
              <a:ext uri="{FF2B5EF4-FFF2-40B4-BE49-F238E27FC236}">
                <a16:creationId xmlns:a16="http://schemas.microsoft.com/office/drawing/2014/main" id="{98A38390-D3D3-4864-8FAB-AFE6644BE72C}"/>
              </a:ext>
            </a:extLst>
          </p:cNvPr>
          <p:cNvSpPr>
            <a:spLocks/>
          </p:cNvSpPr>
          <p:nvPr/>
        </p:nvSpPr>
        <p:spPr bwMode="auto">
          <a:xfrm>
            <a:off x="713519" y="3252780"/>
            <a:ext cx="1463440" cy="14634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" name="AutoShape 3">
            <a:extLst>
              <a:ext uri="{FF2B5EF4-FFF2-40B4-BE49-F238E27FC236}">
                <a16:creationId xmlns:a16="http://schemas.microsoft.com/office/drawing/2014/main" id="{9F7CC927-5A7A-493B-BD71-0D401AAF45C3}"/>
              </a:ext>
            </a:extLst>
          </p:cNvPr>
          <p:cNvSpPr>
            <a:spLocks/>
          </p:cNvSpPr>
          <p:nvPr/>
        </p:nvSpPr>
        <p:spPr bwMode="auto">
          <a:xfrm>
            <a:off x="10015041" y="3252780"/>
            <a:ext cx="1463442" cy="146343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5A8BC5"/>
          </a:solidFill>
          <a:ln w="12700">
            <a:solidFill>
              <a:schemeClr val="bg1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7715" y="3884953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PREGÃO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1D420D86-0427-4801-A779-3F7CC760EAE5}"/>
              </a:ext>
            </a:extLst>
          </p:cNvPr>
          <p:cNvSpPr txBox="1"/>
          <p:nvPr/>
        </p:nvSpPr>
        <p:spPr>
          <a:xfrm>
            <a:off x="9839238" y="3897424"/>
            <a:ext cx="1815047" cy="17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rPr>
              <a:t>CONCORRÊNCIA</a:t>
            </a:r>
          </a:p>
        </p:txBody>
      </p:sp>
      <p:sp>
        <p:nvSpPr>
          <p:cNvPr id="26" name="AutoShape 3"/>
          <p:cNvSpPr>
            <a:spLocks/>
          </p:cNvSpPr>
          <p:nvPr/>
        </p:nvSpPr>
        <p:spPr bwMode="auto">
          <a:xfrm>
            <a:off x="2477127" y="1677353"/>
            <a:ext cx="4614298" cy="46142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E140E36D-F862-4224-A3A8-A33C54A19CCD}"/>
              </a:ext>
            </a:extLst>
          </p:cNvPr>
          <p:cNvSpPr>
            <a:spLocks/>
          </p:cNvSpPr>
          <p:nvPr/>
        </p:nvSpPr>
        <p:spPr bwMode="auto">
          <a:xfrm>
            <a:off x="5156635" y="1706862"/>
            <a:ext cx="4614298" cy="46142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AutoShape 3">
            <a:extLst>
              <a:ext uri="{FF2B5EF4-FFF2-40B4-BE49-F238E27FC236}">
                <a16:creationId xmlns:a16="http://schemas.microsoft.com/office/drawing/2014/main" id="{4143E10C-19BF-48C9-B3F0-AC9CBDABED8B}"/>
              </a:ext>
            </a:extLst>
          </p:cNvPr>
          <p:cNvSpPr>
            <a:spLocks/>
          </p:cNvSpPr>
          <p:nvPr/>
        </p:nvSpPr>
        <p:spPr bwMode="auto">
          <a:xfrm rot="21402293">
            <a:off x="189057" y="4704240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F4A36D57-1BD4-4D2C-917E-1589F7992EC0}"/>
              </a:ext>
            </a:extLst>
          </p:cNvPr>
          <p:cNvSpPr>
            <a:spLocks/>
          </p:cNvSpPr>
          <p:nvPr/>
        </p:nvSpPr>
        <p:spPr bwMode="auto">
          <a:xfrm rot="21402293">
            <a:off x="-656512" y="-222724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6" name="AutoShape 3">
            <a:extLst>
              <a:ext uri="{FF2B5EF4-FFF2-40B4-BE49-F238E27FC236}">
                <a16:creationId xmlns:a16="http://schemas.microsoft.com/office/drawing/2014/main" id="{5BB1C757-DFBE-46F5-8C37-ACEDDA7B86D2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7" name="AutoShape 3">
            <a:extLst>
              <a:ext uri="{FF2B5EF4-FFF2-40B4-BE49-F238E27FC236}">
                <a16:creationId xmlns:a16="http://schemas.microsoft.com/office/drawing/2014/main" id="{CC4A8C67-424D-4C51-902E-8D38FC723FCE}"/>
              </a:ext>
            </a:extLst>
          </p:cNvPr>
          <p:cNvSpPr>
            <a:spLocks/>
          </p:cNvSpPr>
          <p:nvPr/>
        </p:nvSpPr>
        <p:spPr bwMode="auto">
          <a:xfrm rot="17465055">
            <a:off x="9891071" y="5282716"/>
            <a:ext cx="968836" cy="103157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id="{03A962D7-E098-4FD8-9340-918D830B1B78}"/>
              </a:ext>
            </a:extLst>
          </p:cNvPr>
          <p:cNvSpPr>
            <a:spLocks/>
          </p:cNvSpPr>
          <p:nvPr/>
        </p:nvSpPr>
        <p:spPr bwMode="auto">
          <a:xfrm rot="17662762">
            <a:off x="8790931" y="-578319"/>
            <a:ext cx="3416722" cy="34167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8E77BD8E-6175-4568-BF19-BD70FEB2FFAB}"/>
              </a:ext>
            </a:extLst>
          </p:cNvPr>
          <p:cNvSpPr>
            <a:spLocks/>
          </p:cNvSpPr>
          <p:nvPr/>
        </p:nvSpPr>
        <p:spPr bwMode="auto">
          <a:xfrm rot="17465055">
            <a:off x="11500716" y="2563814"/>
            <a:ext cx="1265003" cy="126500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8" name="Picture 4" descr="Diagrama de Venn: o que é, representação, operações - Mundo Educação">
            <a:extLst>
              <a:ext uri="{FF2B5EF4-FFF2-40B4-BE49-F238E27FC236}">
                <a16:creationId xmlns:a16="http://schemas.microsoft.com/office/drawing/2014/main" id="{20237F24-C757-8284-CEAB-C24DAF46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860" y="1604376"/>
            <a:ext cx="6415314" cy="44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481DE4B5-3B85-D8D6-6D4D-DCB748676F26}"/>
              </a:ext>
            </a:extLst>
          </p:cNvPr>
          <p:cNvSpPr txBox="1"/>
          <p:nvPr/>
        </p:nvSpPr>
        <p:spPr>
          <a:xfrm>
            <a:off x="4784970" y="4302691"/>
            <a:ext cx="2492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Serviços</a:t>
            </a:r>
            <a:endParaRPr lang="pt-BR" sz="1400" b="1" dirty="0">
              <a:solidFill>
                <a:schemeClr val="accent2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FAC80AF3-D25C-F5D2-7D41-8065611B42E9}"/>
              </a:ext>
            </a:extLst>
          </p:cNvPr>
          <p:cNvSpPr txBox="1"/>
          <p:nvPr/>
        </p:nvSpPr>
        <p:spPr>
          <a:xfrm>
            <a:off x="6416595" y="2325789"/>
            <a:ext cx="173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Bens especiais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F34D742-71B7-327F-97F0-7BD51040F1C8}"/>
              </a:ext>
            </a:extLst>
          </p:cNvPr>
          <p:cNvSpPr txBox="1"/>
          <p:nvPr/>
        </p:nvSpPr>
        <p:spPr>
          <a:xfrm>
            <a:off x="7065543" y="4515289"/>
            <a:ext cx="173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Obras comuns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84A1510-0F35-5928-9D4E-33DE2BE02885}"/>
              </a:ext>
            </a:extLst>
          </p:cNvPr>
          <p:cNvSpPr txBox="1"/>
          <p:nvPr/>
        </p:nvSpPr>
        <p:spPr>
          <a:xfrm>
            <a:off x="3212315" y="4755084"/>
            <a:ext cx="173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Serviços </a:t>
            </a:r>
            <a:r>
              <a:rPr lang="pt-BR" sz="14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comuns de engenharia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406FA57-D622-95E4-4C0A-F6F6474314CD}"/>
              </a:ext>
            </a:extLst>
          </p:cNvPr>
          <p:cNvSpPr txBox="1"/>
          <p:nvPr/>
        </p:nvSpPr>
        <p:spPr>
          <a:xfrm>
            <a:off x="6561025" y="5189535"/>
            <a:ext cx="18882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Obras especiais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4FC5829D-DD16-2962-207E-216B4336EAAA}"/>
              </a:ext>
            </a:extLst>
          </p:cNvPr>
          <p:cNvSpPr txBox="1"/>
          <p:nvPr/>
        </p:nvSpPr>
        <p:spPr>
          <a:xfrm>
            <a:off x="7343481" y="3766237"/>
            <a:ext cx="173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Serviços </a:t>
            </a:r>
            <a:r>
              <a:rPr lang="pt-BR" sz="14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especiais de engenharia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63EE2D-EFD9-9844-93D6-29DEAD6EB59A}"/>
              </a:ext>
            </a:extLst>
          </p:cNvPr>
          <p:cNvSpPr txBox="1"/>
          <p:nvPr/>
        </p:nvSpPr>
        <p:spPr>
          <a:xfrm>
            <a:off x="7016086" y="2892627"/>
            <a:ext cx="173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Serviços especiais em geral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5899E09B-B863-17E2-530A-62165C8EFF62}"/>
              </a:ext>
            </a:extLst>
          </p:cNvPr>
          <p:cNvSpPr txBox="1"/>
          <p:nvPr/>
        </p:nvSpPr>
        <p:spPr>
          <a:xfrm>
            <a:off x="2850555" y="3784802"/>
            <a:ext cx="173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2"/>
                </a:solidFill>
                <a:latin typeface="Avenir Next LT Pro" panose="020B0504020202020204" pitchFamily="34" charset="0"/>
              </a:rPr>
              <a:t>Serviços comuns em geral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717D2DA1-1A1A-EFFB-D311-906C09E3627C}"/>
              </a:ext>
            </a:extLst>
          </p:cNvPr>
          <p:cNvSpPr txBox="1"/>
          <p:nvPr/>
        </p:nvSpPr>
        <p:spPr>
          <a:xfrm>
            <a:off x="4772636" y="3599708"/>
            <a:ext cx="2492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Bens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3272F33-94C3-3A1F-AE39-415973DB03CF}"/>
              </a:ext>
            </a:extLst>
          </p:cNvPr>
          <p:cNvSpPr txBox="1"/>
          <p:nvPr/>
        </p:nvSpPr>
        <p:spPr>
          <a:xfrm>
            <a:off x="3100317" y="2902394"/>
            <a:ext cx="173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  <a:latin typeface="Avenir Next LT Pro" panose="020B0504020202020204" pitchFamily="34" charset="0"/>
              </a:rPr>
              <a:t>Bens comuns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40E80ADA-41DB-5ADC-773F-3D507100C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344EA88A-A6F6-D3CF-2E05-E9699D725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0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9" grpId="0"/>
      <p:bldP spid="51" grpId="0"/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3">
            <a:extLst>
              <a:ext uri="{FF2B5EF4-FFF2-40B4-BE49-F238E27FC236}">
                <a16:creationId xmlns:a16="http://schemas.microsoft.com/office/drawing/2014/main" id="{B50D301B-4992-E2DC-2A91-39B103B347D2}"/>
              </a:ext>
            </a:extLst>
          </p:cNvPr>
          <p:cNvSpPr>
            <a:spLocks/>
          </p:cNvSpPr>
          <p:nvPr/>
        </p:nvSpPr>
        <p:spPr bwMode="auto">
          <a:xfrm>
            <a:off x="5164207" y="1876149"/>
            <a:ext cx="4614298" cy="46142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2053D954-D0C9-493A-A07B-C74DE044A7F2}"/>
              </a:ext>
            </a:extLst>
          </p:cNvPr>
          <p:cNvSpPr txBox="1"/>
          <p:nvPr/>
        </p:nvSpPr>
        <p:spPr>
          <a:xfrm>
            <a:off x="3309845" y="972709"/>
            <a:ext cx="5572309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PREGÃO E CONCORRÊNCIA</a:t>
            </a:r>
          </a:p>
        </p:txBody>
      </p:sp>
      <p:sp>
        <p:nvSpPr>
          <p:cNvPr id="64" name="AutoShape 3">
            <a:extLst>
              <a:ext uri="{FF2B5EF4-FFF2-40B4-BE49-F238E27FC236}">
                <a16:creationId xmlns:a16="http://schemas.microsoft.com/office/drawing/2014/main" id="{98A38390-D3D3-4864-8FAB-AFE6644BE72C}"/>
              </a:ext>
            </a:extLst>
          </p:cNvPr>
          <p:cNvSpPr>
            <a:spLocks/>
          </p:cNvSpPr>
          <p:nvPr/>
        </p:nvSpPr>
        <p:spPr bwMode="auto">
          <a:xfrm>
            <a:off x="713519" y="3252780"/>
            <a:ext cx="1463440" cy="14634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" name="AutoShape 3">
            <a:extLst>
              <a:ext uri="{FF2B5EF4-FFF2-40B4-BE49-F238E27FC236}">
                <a16:creationId xmlns:a16="http://schemas.microsoft.com/office/drawing/2014/main" id="{9F7CC927-5A7A-493B-BD71-0D401AAF45C3}"/>
              </a:ext>
            </a:extLst>
          </p:cNvPr>
          <p:cNvSpPr>
            <a:spLocks/>
          </p:cNvSpPr>
          <p:nvPr/>
        </p:nvSpPr>
        <p:spPr bwMode="auto">
          <a:xfrm>
            <a:off x="10015041" y="3252780"/>
            <a:ext cx="1463442" cy="146343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5A8BC5"/>
          </a:solidFill>
          <a:ln w="12700">
            <a:solidFill>
              <a:schemeClr val="bg1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7715" y="3884953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PREGÃO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1D420D86-0427-4801-A779-3F7CC760EAE5}"/>
              </a:ext>
            </a:extLst>
          </p:cNvPr>
          <p:cNvSpPr txBox="1"/>
          <p:nvPr/>
        </p:nvSpPr>
        <p:spPr>
          <a:xfrm>
            <a:off x="9839238" y="3897424"/>
            <a:ext cx="1815047" cy="17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rPr>
              <a:t>CONCORRÊNCIA</a:t>
            </a:r>
          </a:p>
        </p:txBody>
      </p:sp>
      <p:sp>
        <p:nvSpPr>
          <p:cNvPr id="26" name="AutoShape 3"/>
          <p:cNvSpPr>
            <a:spLocks/>
          </p:cNvSpPr>
          <p:nvPr/>
        </p:nvSpPr>
        <p:spPr bwMode="auto">
          <a:xfrm>
            <a:off x="2477127" y="1677353"/>
            <a:ext cx="4614298" cy="46142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E140E36D-F862-4224-A3A8-A33C54A19CCD}"/>
              </a:ext>
            </a:extLst>
          </p:cNvPr>
          <p:cNvSpPr>
            <a:spLocks/>
          </p:cNvSpPr>
          <p:nvPr/>
        </p:nvSpPr>
        <p:spPr bwMode="auto">
          <a:xfrm>
            <a:off x="5156635" y="1706862"/>
            <a:ext cx="4614298" cy="461429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AutoShape 3">
            <a:extLst>
              <a:ext uri="{FF2B5EF4-FFF2-40B4-BE49-F238E27FC236}">
                <a16:creationId xmlns:a16="http://schemas.microsoft.com/office/drawing/2014/main" id="{4143E10C-19BF-48C9-B3F0-AC9CBDABED8B}"/>
              </a:ext>
            </a:extLst>
          </p:cNvPr>
          <p:cNvSpPr>
            <a:spLocks/>
          </p:cNvSpPr>
          <p:nvPr/>
        </p:nvSpPr>
        <p:spPr bwMode="auto">
          <a:xfrm rot="21402293">
            <a:off x="189057" y="4704240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5" name="AutoShape 3">
            <a:extLst>
              <a:ext uri="{FF2B5EF4-FFF2-40B4-BE49-F238E27FC236}">
                <a16:creationId xmlns:a16="http://schemas.microsoft.com/office/drawing/2014/main" id="{F4A36D57-1BD4-4D2C-917E-1589F7992EC0}"/>
              </a:ext>
            </a:extLst>
          </p:cNvPr>
          <p:cNvSpPr>
            <a:spLocks/>
          </p:cNvSpPr>
          <p:nvPr/>
        </p:nvSpPr>
        <p:spPr bwMode="auto">
          <a:xfrm rot="21402293">
            <a:off x="-656512" y="-222724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6" name="AutoShape 3">
            <a:extLst>
              <a:ext uri="{FF2B5EF4-FFF2-40B4-BE49-F238E27FC236}">
                <a16:creationId xmlns:a16="http://schemas.microsoft.com/office/drawing/2014/main" id="{5BB1C757-DFBE-46F5-8C37-ACEDDA7B86D2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7" name="AutoShape 3">
            <a:extLst>
              <a:ext uri="{FF2B5EF4-FFF2-40B4-BE49-F238E27FC236}">
                <a16:creationId xmlns:a16="http://schemas.microsoft.com/office/drawing/2014/main" id="{CC4A8C67-424D-4C51-902E-8D38FC723FCE}"/>
              </a:ext>
            </a:extLst>
          </p:cNvPr>
          <p:cNvSpPr>
            <a:spLocks/>
          </p:cNvSpPr>
          <p:nvPr/>
        </p:nvSpPr>
        <p:spPr bwMode="auto">
          <a:xfrm rot="17465055">
            <a:off x="9891071" y="5282716"/>
            <a:ext cx="968836" cy="103157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48" name="AutoShape 3">
            <a:extLst>
              <a:ext uri="{FF2B5EF4-FFF2-40B4-BE49-F238E27FC236}">
                <a16:creationId xmlns:a16="http://schemas.microsoft.com/office/drawing/2014/main" id="{03A962D7-E098-4FD8-9340-918D830B1B78}"/>
              </a:ext>
            </a:extLst>
          </p:cNvPr>
          <p:cNvSpPr>
            <a:spLocks/>
          </p:cNvSpPr>
          <p:nvPr/>
        </p:nvSpPr>
        <p:spPr bwMode="auto">
          <a:xfrm rot="17662762">
            <a:off x="8790931" y="-578319"/>
            <a:ext cx="3416722" cy="34167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8E77BD8E-6175-4568-BF19-BD70FEB2FFAB}"/>
              </a:ext>
            </a:extLst>
          </p:cNvPr>
          <p:cNvSpPr>
            <a:spLocks/>
          </p:cNvSpPr>
          <p:nvPr/>
        </p:nvSpPr>
        <p:spPr bwMode="auto">
          <a:xfrm rot="17465055">
            <a:off x="11500716" y="2563814"/>
            <a:ext cx="1265003" cy="126500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28" name="Picture 4" descr="Diagrama de Venn: o que é, representação, operações - Mundo Educação">
            <a:extLst>
              <a:ext uri="{FF2B5EF4-FFF2-40B4-BE49-F238E27FC236}">
                <a16:creationId xmlns:a16="http://schemas.microsoft.com/office/drawing/2014/main" id="{ECAEFE58-759D-8690-1F4F-AA92B6BFE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7" y="1937317"/>
            <a:ext cx="6415314" cy="44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4D20B74D-9102-1F71-12AC-9C25C69B1F16}"/>
              </a:ext>
            </a:extLst>
          </p:cNvPr>
          <p:cNvSpPr txBox="1"/>
          <p:nvPr/>
        </p:nvSpPr>
        <p:spPr>
          <a:xfrm>
            <a:off x="4784970" y="4387594"/>
            <a:ext cx="2492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Maior Desconto</a:t>
            </a:r>
            <a:endParaRPr lang="pt-BR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09BE859F-1AC7-E102-9FEA-1F852632151D}"/>
              </a:ext>
            </a:extLst>
          </p:cNvPr>
          <p:cNvSpPr txBox="1"/>
          <p:nvPr/>
        </p:nvSpPr>
        <p:spPr>
          <a:xfrm>
            <a:off x="6597076" y="2518819"/>
            <a:ext cx="1852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6">
                    <a:lumMod val="50000"/>
                  </a:schemeClr>
                </a:solidFill>
                <a:latin typeface="Avenir Next LT Pro" panose="020B0504020202020204" pitchFamily="34" charset="0"/>
              </a:rPr>
              <a:t>Melhor Técnica ou Conteúdo Artístico</a:t>
            </a:r>
            <a:endParaRPr lang="pt-BR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6300F5C-2BC5-5092-C964-1C8247E8B009}"/>
              </a:ext>
            </a:extLst>
          </p:cNvPr>
          <p:cNvSpPr txBox="1"/>
          <p:nvPr/>
        </p:nvSpPr>
        <p:spPr>
          <a:xfrm>
            <a:off x="6709344" y="5046174"/>
            <a:ext cx="1739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6">
                    <a:lumMod val="50000"/>
                  </a:schemeClr>
                </a:solidFill>
                <a:latin typeface="Avenir Next LT Pro" panose="020B0504020202020204" pitchFamily="34" charset="0"/>
              </a:rPr>
              <a:t>Maior Retorno Econômico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DF3B24-E411-5F0F-45A0-34A3541892C3}"/>
              </a:ext>
            </a:extLst>
          </p:cNvPr>
          <p:cNvSpPr txBox="1"/>
          <p:nvPr/>
        </p:nvSpPr>
        <p:spPr>
          <a:xfrm>
            <a:off x="7343481" y="3851140"/>
            <a:ext cx="173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accent6">
                    <a:lumMod val="50000"/>
                  </a:schemeClr>
                </a:solidFill>
                <a:latin typeface="Avenir Next LT Pro" panose="020B0504020202020204" pitchFamily="34" charset="0"/>
              </a:rPr>
              <a:t>Técnica e Preço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6D80C2BC-481A-C128-04C3-7CA0B1D044D7}"/>
              </a:ext>
            </a:extLst>
          </p:cNvPr>
          <p:cNvSpPr txBox="1"/>
          <p:nvPr/>
        </p:nvSpPr>
        <p:spPr>
          <a:xfrm>
            <a:off x="4772636" y="3684611"/>
            <a:ext cx="24928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0"/>
              </a:rPr>
              <a:t>Menor Preço</a:t>
            </a:r>
            <a:endParaRPr lang="pt-BR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86406BC9-94A2-DA43-719D-942416FC0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E04660C1-A139-3FD1-C544-EE122FCEE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1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456" y="882022"/>
            <a:ext cx="4538848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Prazos para apresentação das propostas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6440" y="160014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Imagem 10" descr="Homem cortando papel&#10;&#10;Descrição gerada automaticamente com confiança baixa">
            <a:extLst>
              <a:ext uri="{FF2B5EF4-FFF2-40B4-BE49-F238E27FC236}">
                <a16:creationId xmlns:a16="http://schemas.microsoft.com/office/drawing/2014/main" id="{3D90FF42-A532-4862-BF9C-9767A04B10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7209"/>
          <a:stretch>
            <a:fillRect/>
          </a:stretch>
        </p:blipFill>
        <p:spPr>
          <a:xfrm>
            <a:off x="6716713" y="156119"/>
            <a:ext cx="5475287" cy="6701882"/>
          </a:xfrm>
          <a:noFill/>
        </p:spPr>
      </p:pic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AA136908-03B8-4736-5197-1B767E0E1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46256" y="-728262"/>
            <a:ext cx="4104640" cy="4142514"/>
          </a:xfrm>
          <a:prstGeom prst="rect">
            <a:avLst/>
          </a:prstGeom>
        </p:spPr>
      </p:pic>
      <p:pic>
        <p:nvPicPr>
          <p:cNvPr id="8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6077C3EF-C84D-9CEC-ADB9-700796C4E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0E9F31B7-6534-AFB0-A12E-2958ECC17399}"/>
              </a:ext>
            </a:extLst>
          </p:cNvPr>
          <p:cNvSpPr txBox="1">
            <a:spLocks/>
          </p:cNvSpPr>
          <p:nvPr/>
        </p:nvSpPr>
        <p:spPr>
          <a:xfrm>
            <a:off x="818456" y="1743910"/>
            <a:ext cx="5169389" cy="4613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2000" b="1" kern="0" dirty="0">
              <a:solidFill>
                <a:srgbClr val="002060">
                  <a:alpha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Os prazos mínimos para apresentação de propostas e lances, contados a partir da data de divulgação do edital de licitação, são de: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r>
              <a:rPr lang="pt-BR" sz="1600" b="1" dirty="0">
                <a:solidFill>
                  <a:srgbClr val="002060"/>
                </a:solidFill>
              </a:rPr>
              <a:t>II - no caso de serviços e obras: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r>
              <a:rPr lang="pt-BR" sz="1600" b="1" dirty="0">
                <a:solidFill>
                  <a:srgbClr val="002060"/>
                </a:solidFill>
              </a:rPr>
              <a:t>10 (dez) dias úteis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quando adotados os critérios de julgamento de </a:t>
            </a:r>
            <a:r>
              <a:rPr lang="pt-BR" sz="1600" b="1" dirty="0">
                <a:solidFill>
                  <a:srgbClr val="002060"/>
                </a:solidFill>
              </a:rPr>
              <a:t>menor preço ou de maior desconto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no caso de </a:t>
            </a:r>
            <a:r>
              <a:rPr lang="pt-BR" sz="1600" b="1" dirty="0">
                <a:solidFill>
                  <a:srgbClr val="002060"/>
                </a:solidFill>
              </a:rPr>
              <a:t>serviços </a:t>
            </a:r>
            <a:r>
              <a:rPr lang="pt-BR" sz="1600" b="1" u="sng" dirty="0">
                <a:solidFill>
                  <a:srgbClr val="002060"/>
                </a:solidFill>
              </a:rPr>
              <a:t>comuns</a:t>
            </a:r>
            <a:r>
              <a:rPr lang="pt-BR" sz="1600" b="1" dirty="0">
                <a:solidFill>
                  <a:srgbClr val="002060"/>
                </a:solidFill>
              </a:rPr>
              <a:t> e de obras e serviços comuns de engenharia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;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AutoNum type="alphaLcParenR"/>
              <a:defRPr/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b) </a:t>
            </a:r>
            <a:r>
              <a:rPr lang="pt-BR" sz="1600" b="1" dirty="0">
                <a:solidFill>
                  <a:srgbClr val="002060"/>
                </a:solidFill>
              </a:rPr>
              <a:t>25 (vinte e cinco) dias úteis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quando adotados os critérios de julgamento de </a:t>
            </a:r>
            <a:r>
              <a:rPr lang="pt-BR" sz="1600" b="1" dirty="0">
                <a:solidFill>
                  <a:srgbClr val="002060"/>
                </a:solidFill>
              </a:rPr>
              <a:t>menor preço ou de maior desconto, no caso de serviços especiais e de obras e serviços especiais de engenharia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537360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456" y="882022"/>
            <a:ext cx="4538848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Prazos para apresentação das propostas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6440" y="160014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Imagem 10" descr="Homem cortando papel&#10;&#10;Descrição gerada automaticamente com confiança baixa">
            <a:extLst>
              <a:ext uri="{FF2B5EF4-FFF2-40B4-BE49-F238E27FC236}">
                <a16:creationId xmlns:a16="http://schemas.microsoft.com/office/drawing/2014/main" id="{3D90FF42-A532-4862-BF9C-9767A04B10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7209"/>
          <a:stretch>
            <a:fillRect/>
          </a:stretch>
        </p:blipFill>
        <p:spPr>
          <a:xfrm>
            <a:off x="6716713" y="156119"/>
            <a:ext cx="5475287" cy="6701882"/>
          </a:xfrm>
          <a:noFill/>
        </p:spPr>
      </p:pic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AA136908-03B8-4736-5197-1B767E0E1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1004" y="-728262"/>
            <a:ext cx="4104640" cy="4142514"/>
          </a:xfrm>
          <a:prstGeom prst="rect">
            <a:avLst/>
          </a:prstGeom>
        </p:spPr>
      </p:pic>
      <p:pic>
        <p:nvPicPr>
          <p:cNvPr id="8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6077C3EF-C84D-9CEC-ADB9-700796C4E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C8CD60B-593D-9E05-61B5-027EE63FD6EA}"/>
              </a:ext>
            </a:extLst>
          </p:cNvPr>
          <p:cNvSpPr txBox="1">
            <a:spLocks/>
          </p:cNvSpPr>
          <p:nvPr/>
        </p:nvSpPr>
        <p:spPr>
          <a:xfrm>
            <a:off x="818456" y="1983319"/>
            <a:ext cx="5277544" cy="39336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Os </a:t>
            </a:r>
            <a:r>
              <a:rPr lang="pt-BR" sz="1600" b="1" dirty="0">
                <a:solidFill>
                  <a:srgbClr val="002060"/>
                </a:solidFill>
              </a:rPr>
              <a:t>prazos mínimos para apresentação de propostas e lances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contados a partir da data de divulgação do edital de licitação, são de: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b="1" dirty="0">
                <a:solidFill>
                  <a:srgbClr val="002060"/>
                </a:solidFill>
              </a:rPr>
              <a:t>II - no caso de serviços e obras: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c) </a:t>
            </a:r>
            <a:r>
              <a:rPr lang="pt-BR" sz="1600" b="1" dirty="0">
                <a:solidFill>
                  <a:srgbClr val="002060"/>
                </a:solidFill>
              </a:rPr>
              <a:t>60 (sessenta) dias úteis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quando o regime de execução for de </a:t>
            </a:r>
            <a:r>
              <a:rPr lang="pt-BR" sz="1600" b="1" dirty="0">
                <a:solidFill>
                  <a:srgbClr val="002060"/>
                </a:solidFill>
              </a:rPr>
              <a:t>contratação integrada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;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d) </a:t>
            </a:r>
            <a:r>
              <a:rPr lang="pt-BR" sz="1600" b="1" dirty="0">
                <a:solidFill>
                  <a:srgbClr val="002060"/>
                </a:solidFill>
              </a:rPr>
              <a:t>35 (trinta e cinco) dias úteis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quando o regime de execução for o de contratação </a:t>
            </a:r>
            <a:r>
              <a:rPr lang="pt-BR" sz="1600" b="1" dirty="0">
                <a:solidFill>
                  <a:srgbClr val="002060"/>
                </a:solidFill>
              </a:rPr>
              <a:t>semi-integrada ou nas hipóteses não abrangidas pelas alíneas "a", "b" e "c" deste inciso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;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IV - para licitação em que se adote o </a:t>
            </a:r>
            <a:r>
              <a:rPr lang="pt-BR" sz="1600" b="1" dirty="0">
                <a:solidFill>
                  <a:srgbClr val="002060"/>
                </a:solidFill>
              </a:rPr>
              <a:t>critério de julgamento de técnica e preço ou de melhor técnica ou conteúdo artístico, 35 (trinta e cinco) dias úteis.</a:t>
            </a:r>
          </a:p>
        </p:txBody>
      </p:sp>
    </p:spTree>
    <p:extLst>
      <p:ext uri="{BB962C8B-B14F-4D97-AF65-F5344CB8AC3E}">
        <p14:creationId xmlns:p14="http://schemas.microsoft.com/office/powerpoint/2010/main" val="4156456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8456" y="882022"/>
            <a:ext cx="4538848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Inexequibilidade da proposta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8456" y="1702559"/>
            <a:ext cx="6006957" cy="439376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No caso de obras e serviços de engenharia, serão consideradas inexequíveis as propostas cujos valores forem inferiores a </a:t>
            </a:r>
            <a:r>
              <a:rPr lang="pt-BR" sz="1600" b="1" dirty="0">
                <a:solidFill>
                  <a:srgbClr val="002060">
                    <a:alpha val="60000"/>
                  </a:srgbClr>
                </a:solidFill>
                <a:latin typeface="Titillium" charset="0"/>
              </a:rPr>
              <a:t>75% (setenta e cinco por cento)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 do valor orçado pela Administração.</a:t>
            </a:r>
          </a:p>
          <a:p>
            <a:pPr algn="r">
              <a:lnSpc>
                <a:spcPct val="150000"/>
              </a:lnSpc>
              <a:buClr>
                <a:srgbClr val="0070C0"/>
              </a:buClr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Art. 59, § 4º 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Nas contratações de obras e serviços de engenharia, será exigida garantia adicional do licitante vencedor cuja proposta for inferior a </a:t>
            </a:r>
            <a:r>
              <a:rPr lang="pt-BR" sz="1600" b="1" dirty="0">
                <a:solidFill>
                  <a:srgbClr val="002060">
                    <a:alpha val="60000"/>
                  </a:srgbClr>
                </a:solidFill>
                <a:latin typeface="Titillium" charset="0"/>
              </a:rPr>
              <a:t>85% (oitenta e cinco por cento) do valor orçado 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pela Administração, equivalente à diferença entre este último e o valor da proposta, sem prejuízo das demais garantias exigíveis de acordo com esta Lei.</a:t>
            </a:r>
          </a:p>
          <a:p>
            <a:pPr algn="r">
              <a:lnSpc>
                <a:spcPct val="150000"/>
              </a:lnSpc>
              <a:buClr>
                <a:srgbClr val="0070C0"/>
              </a:buClr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Art. 59, § 45 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36440" y="160014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Imagem 10" descr="Homem cortando papel&#10;&#10;Descrição gerada automaticamente com confiança baixa">
            <a:extLst>
              <a:ext uri="{FF2B5EF4-FFF2-40B4-BE49-F238E27FC236}">
                <a16:creationId xmlns:a16="http://schemas.microsoft.com/office/drawing/2014/main" id="{3D90FF42-A532-4862-BF9C-9767A04B10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7209"/>
          <a:stretch>
            <a:fillRect/>
          </a:stretch>
        </p:blipFill>
        <p:spPr>
          <a:xfrm>
            <a:off x="6716713" y="156119"/>
            <a:ext cx="5475287" cy="6701882"/>
          </a:xfrm>
          <a:noFill/>
        </p:spPr>
      </p:pic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AA136908-03B8-4736-5197-1B767E0E1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1004" y="-743010"/>
            <a:ext cx="4104640" cy="4142514"/>
          </a:xfrm>
          <a:prstGeom prst="rect">
            <a:avLst/>
          </a:prstGeom>
        </p:spPr>
      </p:pic>
      <p:pic>
        <p:nvPicPr>
          <p:cNvPr id="8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6077C3EF-C84D-9CEC-ADB9-700796C4E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8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324" y="995905"/>
            <a:ext cx="4538848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Remuneração 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Variável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665" y="2638821"/>
            <a:ext cx="5274130" cy="25456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Na contratação de obras, fornecimentos e serviços, inclusive de engenharia, poderá ser estabelecida </a:t>
            </a:r>
            <a:r>
              <a:rPr lang="pt-BR" sz="1600" b="1" dirty="0">
                <a:solidFill>
                  <a:schemeClr val="accent2">
                    <a:lumMod val="75000"/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remuneração variável vinculada ao desempenho do contratado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, com base em metas, padrões de qualidade, critérios de sustentabilidade ambiental e prazos de entrega definidos no edital de licitação e no contrato. </a:t>
            </a:r>
          </a:p>
          <a:p>
            <a:pPr algn="r">
              <a:lnSpc>
                <a:spcPct val="150000"/>
              </a:lnSpc>
              <a:buClr>
                <a:srgbClr val="0070C0"/>
              </a:buClr>
            </a:pPr>
            <a:r>
              <a:rPr lang="pt-BR" sz="1600" b="1" dirty="0" err="1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Art</a:t>
            </a: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 144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24" y="2018823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spaço Reservado para Imagem 10" descr="Homem cortando papel&#10;&#10;Descrição gerada automaticamente com confiança baixa">
            <a:extLst>
              <a:ext uri="{FF2B5EF4-FFF2-40B4-BE49-F238E27FC236}">
                <a16:creationId xmlns:a16="http://schemas.microsoft.com/office/drawing/2014/main" id="{3D90FF42-A532-4862-BF9C-9767A04B109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r="17209"/>
          <a:stretch>
            <a:fillRect/>
          </a:stretch>
        </p:blipFill>
        <p:spPr>
          <a:xfrm>
            <a:off x="6716713" y="1292225"/>
            <a:ext cx="5475287" cy="5565775"/>
          </a:xfrm>
          <a:noFill/>
        </p:spPr>
      </p:pic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1F82EC96-0499-93A5-A308-7383748E7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8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2F54CB93-EBA7-C653-6894-D72F1CFE93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50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404" y="1412465"/>
            <a:ext cx="5825976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Exceptio</a:t>
            </a: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 Non </a:t>
            </a:r>
            <a:r>
              <a:rPr lang="pt-BR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Adimpleti</a:t>
            </a:r>
            <a:r>
              <a:rPr lang="pt-B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 </a:t>
            </a:r>
            <a:r>
              <a:rPr lang="pt-BR" sz="24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Contractus</a:t>
            </a:r>
            <a:endParaRPr lang="pt-B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tillium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9324" y="2706008"/>
            <a:ext cx="5076676" cy="2176109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/>
                <a:ea typeface="Titillium" charset="0"/>
                <a:cs typeface="Titillium" charset="0"/>
              </a:rPr>
              <a:t>Administração atrasou em mais 2 (dois) meses os pagamentos ou de parcelas de pagamentos devidos por obras, serviços ou fornecimentos, já recebidos ou executados: possibilidade de rescisão do contrato, pelo contratado!!!</a:t>
            </a:r>
          </a:p>
          <a:p>
            <a:pPr marL="285750" indent="-285750">
              <a:lnSpc>
                <a:spcPct val="15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/>
                <a:ea typeface="Titillium" charset="0"/>
                <a:cs typeface="Titillium" charset="0"/>
              </a:rPr>
              <a:t>Lei nº 8.666/93: </a:t>
            </a: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/>
                <a:ea typeface="Titillium" charset="0"/>
                <a:cs typeface="Titillium" charset="0"/>
              </a:rPr>
              <a:t>90dias!!!!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19324" y="2115077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Imagem 10" descr="Homem cortando papel&#10;&#10;Descrição gerada automaticamente com confiança baixa">
            <a:extLst>
              <a:ext uri="{FF2B5EF4-FFF2-40B4-BE49-F238E27FC236}">
                <a16:creationId xmlns:a16="http://schemas.microsoft.com/office/drawing/2014/main" id="{0B353067-7A35-4B0C-9404-456939734B0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4" r="17209"/>
          <a:stretch/>
        </p:blipFill>
        <p:spPr>
          <a:xfrm>
            <a:off x="7115324" y="1292225"/>
            <a:ext cx="5076676" cy="5565775"/>
          </a:xfrm>
          <a:noFill/>
        </p:spPr>
      </p:pic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FD77152E-62C6-B650-89E1-BB8057AA4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8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CD770065-C2CD-BA8D-8559-25C40F723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96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>
            <a:extLst>
              <a:ext uri="{FF2B5EF4-FFF2-40B4-BE49-F238E27FC236}">
                <a16:creationId xmlns:a16="http://schemas.microsoft.com/office/drawing/2014/main" id="{6D9B0033-661D-45F7-AB9C-DEF85DEA01AF}"/>
              </a:ext>
            </a:extLst>
          </p:cNvPr>
          <p:cNvSpPr>
            <a:spLocks/>
          </p:cNvSpPr>
          <p:nvPr/>
        </p:nvSpPr>
        <p:spPr bwMode="auto">
          <a:xfrm rot="17465055">
            <a:off x="11436607" y="791587"/>
            <a:ext cx="1265003" cy="126500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22543" y="1584474"/>
            <a:ext cx="4402487" cy="1617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1300" spc="300" dirty="0">
                <a:latin typeface="Titillium" charset="0"/>
                <a:ea typeface="Titillium" charset="0"/>
                <a:cs typeface="Titillium" charset="0"/>
              </a:rPr>
              <a:t>PARA OBRAS E SERVIÇOS DE ENGENHARIA</a:t>
            </a:r>
            <a:endParaRPr lang="en-US" sz="1300" spc="3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063" y="2729852"/>
            <a:ext cx="7044630" cy="180376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A Administração poderá contratar a execução de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obras e serviços de engenharia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pelo sistema de registro de preços, desde que atendidos os seguintes requisitos: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Titillium Lt" panose="00000300000000000000" pitchFamily="50" charset="0"/>
            </a:endParaRPr>
          </a:p>
          <a:p>
            <a:pPr marL="400050" indent="-400050" algn="just">
              <a:lnSpc>
                <a:spcPct val="150000"/>
              </a:lnSpc>
              <a:buClr>
                <a:srgbClr val="5A8BC5"/>
              </a:buClr>
              <a:buFont typeface="+mj-lt"/>
              <a:buAutoNum type="romanUcPeriod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existência de projeto padronizado, sem complexidade técnica e operacional;</a:t>
            </a:r>
          </a:p>
          <a:p>
            <a:pPr marL="400050" indent="-400050" algn="just">
              <a:lnSpc>
                <a:spcPct val="150000"/>
              </a:lnSpc>
              <a:buClr>
                <a:srgbClr val="5A8BC5"/>
              </a:buClr>
              <a:buFont typeface="+mj-lt"/>
              <a:buAutoNum type="romanUcPeriod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necessidade permanente ou frequente de obra ou serviço a ser contratado.</a:t>
            </a:r>
          </a:p>
        </p:txBody>
      </p:sp>
      <p:pic>
        <p:nvPicPr>
          <p:cNvPr id="6" name="Espaço Reservado para Imagem 5" descr="Uma imagem contendo no interior, mesa, janela, bolo&#10;&#10;Descrição gerada automaticamente">
            <a:extLst>
              <a:ext uri="{FF2B5EF4-FFF2-40B4-BE49-F238E27FC236}">
                <a16:creationId xmlns:a16="http://schemas.microsoft.com/office/drawing/2014/main" id="{0D1936ED-BBC6-4130-BC96-281EFB74D0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r="20818"/>
          <a:stretch>
            <a:fillRect/>
          </a:stretch>
        </p:blipFill>
        <p:spPr>
          <a:xfrm>
            <a:off x="9061257" y="635084"/>
            <a:ext cx="2108200" cy="2390775"/>
          </a:xfrm>
        </p:spPr>
      </p:pic>
      <p:pic>
        <p:nvPicPr>
          <p:cNvPr id="8" name="Espaço Reservado para Imagem 7" descr="Faca em cima da mesa&#10;&#10;Descrição gerada automaticamente com confiança baixa">
            <a:extLst>
              <a:ext uri="{FF2B5EF4-FFF2-40B4-BE49-F238E27FC236}">
                <a16:creationId xmlns:a16="http://schemas.microsoft.com/office/drawing/2014/main" id="{4F973D95-0D4A-4CFF-8C4E-AA01A0C077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>
            <a:fillRect/>
          </a:stretch>
        </p:blipFill>
        <p:spPr>
          <a:xfrm>
            <a:off x="9061257" y="3170321"/>
            <a:ext cx="2108200" cy="3086100"/>
          </a:xfrm>
        </p:spPr>
      </p:pic>
      <p:sp>
        <p:nvSpPr>
          <p:cNvPr id="15" name="TextBox 24">
            <a:extLst>
              <a:ext uri="{FF2B5EF4-FFF2-40B4-BE49-F238E27FC236}">
                <a16:creationId xmlns:a16="http://schemas.microsoft.com/office/drawing/2014/main" id="{0F3F827C-0344-403F-8EAD-3D1EC7CC5C3B}"/>
              </a:ext>
            </a:extLst>
          </p:cNvPr>
          <p:cNvSpPr txBox="1"/>
          <p:nvPr/>
        </p:nvSpPr>
        <p:spPr>
          <a:xfrm>
            <a:off x="1022542" y="972709"/>
            <a:ext cx="7207057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SISTEMA DE REGISTRO DE PREÇOS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0A6A34CA-5E51-4304-9E00-E0EC1E888743}"/>
              </a:ext>
            </a:extLst>
          </p:cNvPr>
          <p:cNvCxnSpPr>
            <a:cxnSpLocks/>
          </p:cNvCxnSpPr>
          <p:nvPr/>
        </p:nvCxnSpPr>
        <p:spPr>
          <a:xfrm>
            <a:off x="1022542" y="2121185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">
            <a:extLst>
              <a:ext uri="{FF2B5EF4-FFF2-40B4-BE49-F238E27FC236}">
                <a16:creationId xmlns:a16="http://schemas.microsoft.com/office/drawing/2014/main" id="{9E2C10F2-4D65-4B45-B980-5448AB64FE61}"/>
              </a:ext>
            </a:extLst>
          </p:cNvPr>
          <p:cNvSpPr>
            <a:spLocks/>
          </p:cNvSpPr>
          <p:nvPr/>
        </p:nvSpPr>
        <p:spPr bwMode="auto">
          <a:xfrm rot="17465055">
            <a:off x="128617" y="5103100"/>
            <a:ext cx="968836" cy="103157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4359B7F4-101A-4360-909A-531B161BA0DC}"/>
              </a:ext>
            </a:extLst>
          </p:cNvPr>
          <p:cNvSpPr>
            <a:spLocks/>
          </p:cNvSpPr>
          <p:nvPr/>
        </p:nvSpPr>
        <p:spPr bwMode="auto">
          <a:xfrm rot="17465055">
            <a:off x="1410388" y="-376826"/>
            <a:ext cx="968836" cy="96883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054D9209-FABE-4D67-8388-BBEABCE247C1}"/>
              </a:ext>
            </a:extLst>
          </p:cNvPr>
          <p:cNvSpPr>
            <a:spLocks/>
          </p:cNvSpPr>
          <p:nvPr/>
        </p:nvSpPr>
        <p:spPr bwMode="auto">
          <a:xfrm rot="17662762">
            <a:off x="5746603" y="4897583"/>
            <a:ext cx="3416722" cy="34167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55A4FC32-16AD-4842-AFE6-73A316FAF39D}"/>
              </a:ext>
            </a:extLst>
          </p:cNvPr>
          <p:cNvSpPr>
            <a:spLocks/>
          </p:cNvSpPr>
          <p:nvPr/>
        </p:nvSpPr>
        <p:spPr bwMode="auto">
          <a:xfrm rot="17465055">
            <a:off x="492083" y="1781664"/>
            <a:ext cx="241904" cy="24190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A4EED6F0-5610-9122-EBD3-57A6DAF17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56CB248A-3758-D999-713D-9EC0A2B6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81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2543" y="1584474"/>
            <a:ext cx="4402487" cy="1617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1300" spc="300" dirty="0">
                <a:latin typeface="Titillium" charset="0"/>
                <a:ea typeface="Titillium" charset="0"/>
                <a:cs typeface="Titillium" charset="0"/>
              </a:rPr>
              <a:t>PARA OBRAS E SERVIÇOS DE ENGENHARIA</a:t>
            </a:r>
            <a:endParaRPr lang="en-US" sz="1300" spc="300" dirty="0"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063" y="2709532"/>
            <a:ext cx="7044630" cy="143443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O sistema de registro de preços poderá, na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forma de regulamento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, ser utilizado nas hipóteses de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inexigibilidade e de dispensa 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300000000000000" pitchFamily="50" charset="0"/>
              </a:rPr>
              <a:t>de licitação para a aquisição de bens ou para a contratação de serviços por mais de um órgão ou entidade (art. 82, §6º).</a:t>
            </a:r>
          </a:p>
        </p:txBody>
      </p:sp>
      <p:pic>
        <p:nvPicPr>
          <p:cNvPr id="6" name="Espaço Reservado para Imagem 5" descr="Uma imagem contendo no interior, mesa, janela, bolo&#10;&#10;Descrição gerada automaticamente">
            <a:extLst>
              <a:ext uri="{FF2B5EF4-FFF2-40B4-BE49-F238E27FC236}">
                <a16:creationId xmlns:a16="http://schemas.microsoft.com/office/drawing/2014/main" id="{0D1936ED-BBC6-4130-BC96-281EFB74D02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r="20818"/>
          <a:stretch>
            <a:fillRect/>
          </a:stretch>
        </p:blipFill>
        <p:spPr>
          <a:xfrm>
            <a:off x="9061257" y="635084"/>
            <a:ext cx="2108200" cy="2390775"/>
          </a:xfrm>
        </p:spPr>
      </p:pic>
      <p:pic>
        <p:nvPicPr>
          <p:cNvPr id="8" name="Espaço Reservado para Imagem 7" descr="Faca em cima da mesa&#10;&#10;Descrição gerada automaticamente com confiança baixa">
            <a:extLst>
              <a:ext uri="{FF2B5EF4-FFF2-40B4-BE49-F238E27FC236}">
                <a16:creationId xmlns:a16="http://schemas.microsoft.com/office/drawing/2014/main" id="{4F973D95-0D4A-4CFF-8C4E-AA01A0C077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>
            <a:fillRect/>
          </a:stretch>
        </p:blipFill>
        <p:spPr>
          <a:xfrm>
            <a:off x="9061257" y="3170321"/>
            <a:ext cx="2108200" cy="3086100"/>
          </a:xfrm>
        </p:spPr>
      </p:pic>
      <p:sp>
        <p:nvSpPr>
          <p:cNvPr id="15" name="TextBox 24">
            <a:extLst>
              <a:ext uri="{FF2B5EF4-FFF2-40B4-BE49-F238E27FC236}">
                <a16:creationId xmlns:a16="http://schemas.microsoft.com/office/drawing/2014/main" id="{0F3F827C-0344-403F-8EAD-3D1EC7CC5C3B}"/>
              </a:ext>
            </a:extLst>
          </p:cNvPr>
          <p:cNvSpPr txBox="1"/>
          <p:nvPr/>
        </p:nvSpPr>
        <p:spPr>
          <a:xfrm>
            <a:off x="1022542" y="972709"/>
            <a:ext cx="7207057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SISTEMA DE REGISTRO DE PREÇOS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0A6A34CA-5E51-4304-9E00-E0EC1E888743}"/>
              </a:ext>
            </a:extLst>
          </p:cNvPr>
          <p:cNvCxnSpPr>
            <a:cxnSpLocks/>
          </p:cNvCxnSpPr>
          <p:nvPr/>
        </p:nvCxnSpPr>
        <p:spPr>
          <a:xfrm>
            <a:off x="1022542" y="447154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3">
            <a:extLst>
              <a:ext uri="{FF2B5EF4-FFF2-40B4-BE49-F238E27FC236}">
                <a16:creationId xmlns:a16="http://schemas.microsoft.com/office/drawing/2014/main" id="{D0D0951C-69AA-4A68-8C41-599B8BA35114}"/>
              </a:ext>
            </a:extLst>
          </p:cNvPr>
          <p:cNvSpPr>
            <a:spLocks/>
          </p:cNvSpPr>
          <p:nvPr/>
        </p:nvSpPr>
        <p:spPr bwMode="auto">
          <a:xfrm rot="21402293">
            <a:off x="-376504" y="4520520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45E9741D-17F8-407E-A34B-F1963ADBE7FA}"/>
              </a:ext>
            </a:extLst>
          </p:cNvPr>
          <p:cNvSpPr>
            <a:spLocks/>
          </p:cNvSpPr>
          <p:nvPr/>
        </p:nvSpPr>
        <p:spPr bwMode="auto">
          <a:xfrm rot="21402293">
            <a:off x="4255628" y="4520245"/>
            <a:ext cx="740884" cy="74088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F871729A-4947-4E63-A769-09FAB04B437B}"/>
              </a:ext>
            </a:extLst>
          </p:cNvPr>
          <p:cNvSpPr>
            <a:spLocks/>
          </p:cNvSpPr>
          <p:nvPr/>
        </p:nvSpPr>
        <p:spPr bwMode="auto">
          <a:xfrm>
            <a:off x="6983500" y="-1203084"/>
            <a:ext cx="3323856" cy="33238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F8CEB2EE-3E23-4062-882B-38A6E61F2E2F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EF4298E1-C6E8-4107-912A-236182F0BFF2}"/>
              </a:ext>
            </a:extLst>
          </p:cNvPr>
          <p:cNvSpPr>
            <a:spLocks/>
          </p:cNvSpPr>
          <p:nvPr/>
        </p:nvSpPr>
        <p:spPr bwMode="auto">
          <a:xfrm rot="21402293">
            <a:off x="5383929" y="5815549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095E4F0E-AA53-A60C-CEC2-BA9F1C0F3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C42DD66F-7779-C705-BC6F-A153533BE0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56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>
            <a:extLst>
              <a:ext uri="{FF2B5EF4-FFF2-40B4-BE49-F238E27FC236}">
                <a16:creationId xmlns:a16="http://schemas.microsoft.com/office/drawing/2014/main" id="{2375AEE8-BC24-49FE-952C-AF41B601C67E}"/>
              </a:ext>
            </a:extLst>
          </p:cNvPr>
          <p:cNvSpPr>
            <a:spLocks/>
          </p:cNvSpPr>
          <p:nvPr/>
        </p:nvSpPr>
        <p:spPr bwMode="auto">
          <a:xfrm rot="21402293">
            <a:off x="1506118" y="4404688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71533E0D-9417-4186-AAFD-8FDBF089E54B}"/>
              </a:ext>
            </a:extLst>
          </p:cNvPr>
          <p:cNvSpPr>
            <a:spLocks/>
          </p:cNvSpPr>
          <p:nvPr/>
        </p:nvSpPr>
        <p:spPr bwMode="auto">
          <a:xfrm rot="21402293">
            <a:off x="3580390" y="-288747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525CD1F8-264E-4D69-A7E1-81E173B57EEA}"/>
              </a:ext>
            </a:extLst>
          </p:cNvPr>
          <p:cNvSpPr>
            <a:spLocks/>
          </p:cNvSpPr>
          <p:nvPr/>
        </p:nvSpPr>
        <p:spPr bwMode="auto">
          <a:xfrm rot="21402293">
            <a:off x="4711232" y="4358340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452C4B93-35A9-4400-837D-2807703B9CEB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B1890C0B-C658-4BC8-940C-B81100ABD193}"/>
              </a:ext>
            </a:extLst>
          </p:cNvPr>
          <p:cNvSpPr>
            <a:spLocks/>
          </p:cNvSpPr>
          <p:nvPr/>
        </p:nvSpPr>
        <p:spPr bwMode="auto">
          <a:xfrm rot="21402293">
            <a:off x="11236169" y="355496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486F432B-4D52-4D0C-8842-8088AC819C06}"/>
              </a:ext>
            </a:extLst>
          </p:cNvPr>
          <p:cNvSpPr>
            <a:spLocks/>
          </p:cNvSpPr>
          <p:nvPr/>
        </p:nvSpPr>
        <p:spPr bwMode="auto">
          <a:xfrm rot="21402293">
            <a:off x="5383929" y="5815549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4" name="Espaço Reservado para Imagem 3" descr="Uma imagem contendo cortina, grande, neve, avião&#10;&#10;Descrição gerada automaticamente">
            <a:extLst>
              <a:ext uri="{FF2B5EF4-FFF2-40B4-BE49-F238E27FC236}">
                <a16:creationId xmlns:a16="http://schemas.microsoft.com/office/drawing/2014/main" id="{EFE144A3-AB19-4BDD-B0E1-82405A01427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5291162" y="2801877"/>
            <a:ext cx="1631192" cy="1070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chemeClr val="tx2"/>
                </a:solidFill>
                <a:latin typeface="+mj-lt"/>
              </a:rPr>
              <a:t>Art.6º. XXI </a:t>
            </a:r>
            <a:r>
              <a:rPr lang="pt-BR" sz="1400" b="1" spc="300" dirty="0">
                <a:solidFill>
                  <a:schemeClr val="tx2"/>
                </a:solidFill>
                <a:latin typeface="Titillium Lt" panose="00000300000000000000" pitchFamily="50" charset="0"/>
              </a:rPr>
              <a:t>SERVIÇO DE ENGENHARIA</a:t>
            </a:r>
            <a:endParaRPr lang="en-US" sz="1600" spc="300" dirty="0">
              <a:latin typeface="Titillium Lt" panose="00000300000000000000" pitchFamily="50" charset="0"/>
              <a:ea typeface="Titillium" charset="0"/>
              <a:cs typeface="Titill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3134" y="1324493"/>
            <a:ext cx="4164483" cy="4112023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Toda atividade ou conjunto de atividades destinadas a obter determinada utilidade, intelectual ou material, de interesse para a Administração e que, não enquadradas no conceito de obra a que se refere o inciso XII do caput deste artigo, são estabelecidas, por força de lei, como privativas das profissões de </a:t>
            </a:r>
            <a:r>
              <a:rPr lang="pt-BR" b="1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arquiteto e engenheiro ou de técnicos especializados</a:t>
            </a:r>
            <a:r>
              <a:rPr lang="pt-BR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, que compreendem: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4840941"/>
            <a:ext cx="0" cy="2138001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3">
            <a:extLst>
              <a:ext uri="{FF2B5EF4-FFF2-40B4-BE49-F238E27FC236}">
                <a16:creationId xmlns:a16="http://schemas.microsoft.com/office/drawing/2014/main" id="{DA1D6626-640D-4F63-A414-F6DE0CD5ADE4}"/>
              </a:ext>
            </a:extLst>
          </p:cNvPr>
          <p:cNvSpPr txBox="1"/>
          <p:nvPr/>
        </p:nvSpPr>
        <p:spPr>
          <a:xfrm>
            <a:off x="1034747" y="1997667"/>
            <a:ext cx="4468201" cy="36753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DEFINIÇÕES</a:t>
            </a: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227CB0EB-A5D9-472A-BA37-4A49E2C5219A}"/>
              </a:ext>
            </a:extLst>
          </p:cNvPr>
          <p:cNvSpPr txBox="1"/>
          <p:nvPr/>
        </p:nvSpPr>
        <p:spPr>
          <a:xfrm>
            <a:off x="1005380" y="1182358"/>
            <a:ext cx="4526933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15" name="Straight Connector 25">
            <a:extLst>
              <a:ext uri="{FF2B5EF4-FFF2-40B4-BE49-F238E27FC236}">
                <a16:creationId xmlns:a16="http://schemas.microsoft.com/office/drawing/2014/main" id="{22D64DB5-C4C1-4E6B-B710-403CB2668147}"/>
              </a:ext>
            </a:extLst>
          </p:cNvPr>
          <p:cNvCxnSpPr/>
          <p:nvPr/>
        </p:nvCxnSpPr>
        <p:spPr>
          <a:xfrm>
            <a:off x="1034747" y="18504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C28ED521-B3EA-7356-3D92-524E683EF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7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48F91B3F-CFBA-9901-B03A-B1AEC6E5F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00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Orçamento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Sigiloso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1768" y="1621967"/>
            <a:ext cx="3420068" cy="180703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Havendo motivos relevantes devidamente justificados, o </a:t>
            </a: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  <a:ea typeface="Titillium" charset="0"/>
                <a:cs typeface="Titillium" charset="0"/>
              </a:rPr>
              <a:t>orçamento estimado</a:t>
            </a:r>
            <a:r>
              <a:rPr lang="pt-BR" sz="1600" dirty="0">
                <a:solidFill>
                  <a:srgbClr val="0070C0">
                    <a:alpha val="60000"/>
                  </a:srgbClr>
                </a:solidFill>
                <a:latin typeface="Titillium" charset="0"/>
                <a:ea typeface="Titillium" charset="0"/>
                <a:cs typeface="Titillium" charset="0"/>
              </a:rPr>
              <a:t> 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da contratação poderá ter </a:t>
            </a: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  <a:ea typeface="Titillium" charset="0"/>
                <a:cs typeface="Titillium" charset="0"/>
              </a:rPr>
              <a:t>caráter sigiloso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;</a:t>
            </a:r>
          </a:p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Art. 24</a:t>
            </a:r>
          </a:p>
        </p:txBody>
      </p:sp>
      <p:sp>
        <p:nvSpPr>
          <p:cNvPr id="8" name="Shape 3938"/>
          <p:cNvSpPr/>
          <p:nvPr/>
        </p:nvSpPr>
        <p:spPr>
          <a:xfrm>
            <a:off x="1466806" y="1715236"/>
            <a:ext cx="425996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7068" y="2116952"/>
            <a:ext cx="3420068" cy="69769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Já previsto nas Leis nº12.462/11 e 13.303/16;</a:t>
            </a:r>
          </a:p>
        </p:txBody>
      </p:sp>
      <p:sp>
        <p:nvSpPr>
          <p:cNvPr id="13" name="Shape 3938"/>
          <p:cNvSpPr/>
          <p:nvPr/>
        </p:nvSpPr>
        <p:spPr>
          <a:xfrm>
            <a:off x="1773236" y="4667365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1768" y="4191966"/>
            <a:ext cx="3420068" cy="100162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5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o sigilo não prevalece para os órgãos de controle interno e externo; </a:t>
            </a:r>
          </a:p>
          <a:p>
            <a:pPr algn="r">
              <a:lnSpc>
                <a:spcPct val="150000"/>
              </a:lnSpc>
            </a:pPr>
            <a:r>
              <a:rPr lang="pt-BR" sz="1500" b="1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Art. 24, I</a:t>
            </a:r>
          </a:p>
        </p:txBody>
      </p:sp>
      <p:sp>
        <p:nvSpPr>
          <p:cNvPr id="17" name="Shape 3938"/>
          <p:cNvSpPr/>
          <p:nvPr/>
        </p:nvSpPr>
        <p:spPr>
          <a:xfrm>
            <a:off x="5890802" y="2116952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140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87068" y="3826999"/>
            <a:ext cx="3420068" cy="217636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Na hipótese de licitação em que for adotado o critério de julgamento por maior desconto, o preço estimado ou o máximo aceitável constará do edital da licitação.</a:t>
            </a:r>
          </a:p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Art. 24, p. </a:t>
            </a:r>
            <a:r>
              <a:rPr lang="pt-BR" sz="1600" b="1" dirty="0" err="1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ún</a:t>
            </a: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.</a:t>
            </a:r>
          </a:p>
        </p:txBody>
      </p:sp>
      <p:sp>
        <p:nvSpPr>
          <p:cNvPr id="21" name="Shape 3938"/>
          <p:cNvSpPr/>
          <p:nvPr/>
        </p:nvSpPr>
        <p:spPr>
          <a:xfrm>
            <a:off x="5890802" y="3826999"/>
            <a:ext cx="408532" cy="408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9674" y="5053"/>
                </a:moveTo>
                <a:cubicBezTo>
                  <a:pt x="9585" y="4965"/>
                  <a:pt x="9462" y="4909"/>
                  <a:pt x="9327" y="4909"/>
                </a:cubicBezTo>
                <a:cubicBezTo>
                  <a:pt x="9056" y="4909"/>
                  <a:pt x="8836" y="5130"/>
                  <a:pt x="8836" y="5400"/>
                </a:cubicBezTo>
                <a:cubicBezTo>
                  <a:pt x="8836" y="5536"/>
                  <a:pt x="8891" y="5659"/>
                  <a:pt x="8980" y="5747"/>
                </a:cubicBezTo>
                <a:lnTo>
                  <a:pt x="13574" y="10800"/>
                </a:lnTo>
                <a:lnTo>
                  <a:pt x="8980" y="15853"/>
                </a:lnTo>
                <a:cubicBezTo>
                  <a:pt x="8891" y="15942"/>
                  <a:pt x="8836" y="16065"/>
                  <a:pt x="8836" y="16200"/>
                </a:cubicBezTo>
                <a:cubicBezTo>
                  <a:pt x="8836" y="16471"/>
                  <a:pt x="9056" y="16691"/>
                  <a:pt x="9327" y="16691"/>
                </a:cubicBezTo>
                <a:cubicBezTo>
                  <a:pt x="9462" y="16691"/>
                  <a:pt x="9585" y="16636"/>
                  <a:pt x="9674" y="16547"/>
                </a:cubicBezTo>
                <a:lnTo>
                  <a:pt x="14583" y="11147"/>
                </a:lnTo>
                <a:cubicBezTo>
                  <a:pt x="14673" y="11059"/>
                  <a:pt x="14727" y="10936"/>
                  <a:pt x="14727" y="10800"/>
                </a:cubicBezTo>
                <a:cubicBezTo>
                  <a:pt x="14727" y="10665"/>
                  <a:pt x="14673" y="10542"/>
                  <a:pt x="14583" y="10453"/>
                </a:cubicBezTo>
                <a:cubicBezTo>
                  <a:pt x="14583" y="10453"/>
                  <a:pt x="9674" y="5053"/>
                  <a:pt x="9674" y="505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 sz="1400">
              <a:solidFill>
                <a:prstClr val="black"/>
              </a:solidFill>
            </a:endParaRPr>
          </a:p>
        </p:txBody>
      </p:sp>
      <p:pic>
        <p:nvPicPr>
          <p:cNvPr id="4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FAF5AD36-3268-0022-AC1C-A8FAF436C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692B04B1-E474-FA1F-47AF-D3E2061C0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/>
      <p:bldP spid="13" grpId="0" animBg="1"/>
      <p:bldP spid="16" grpId="0"/>
      <p:bldP spid="17" grpId="0" animBg="1"/>
      <p:bldP spid="20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23648" y="339840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E3A2B1BA-CD61-4B8B-99BA-180E469E55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r="33751"/>
          <a:stretch/>
        </p:blipFill>
        <p:spPr>
          <a:xfrm>
            <a:off x="9448800" y="1371600"/>
            <a:ext cx="2743200" cy="5486400"/>
          </a:xfr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0CC64A4-BEFC-4E84-A728-ACD7E718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79" y="0"/>
            <a:ext cx="2216761" cy="129278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6841E897-8CBA-4C39-AEAC-EB2544908B82}"/>
              </a:ext>
            </a:extLst>
          </p:cNvPr>
          <p:cNvSpPr txBox="1"/>
          <p:nvPr/>
        </p:nvSpPr>
        <p:spPr>
          <a:xfrm>
            <a:off x="714242" y="2257585"/>
            <a:ext cx="3684814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4800" b="1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Obras e Serviços de Engenharia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D35FF4-DBB3-4595-B25E-63B973298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91" y="6027320"/>
            <a:ext cx="2184381" cy="8306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C3BD77F-575B-4F2C-818B-0C94AF5B0CD8}"/>
              </a:ext>
            </a:extLst>
          </p:cNvPr>
          <p:cNvSpPr txBox="1"/>
          <p:nvPr/>
        </p:nvSpPr>
        <p:spPr>
          <a:xfrm>
            <a:off x="723648" y="3844977"/>
            <a:ext cx="2739593" cy="216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PROGRAMA DE INTEGRIDADE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6355B731-E6D3-5041-6125-61290B83F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7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7463DCF6-0C38-F185-8789-AEA75A3DE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116E59-7383-9F68-6DD6-3D40D103B188}"/>
              </a:ext>
            </a:extLst>
          </p:cNvPr>
          <p:cNvSpPr txBox="1">
            <a:spLocks/>
          </p:cNvSpPr>
          <p:nvPr/>
        </p:nvSpPr>
        <p:spPr>
          <a:xfrm>
            <a:off x="3559828" y="5050470"/>
            <a:ext cx="5427325" cy="21768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OBRAS DE GRANDE VULTO</a:t>
            </a:r>
          </a:p>
          <a:p>
            <a:pPr algn="just"/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  <a:p>
            <a:pPr algn="just"/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Obras de grande vulto são aquelas cujo valor estimado supera </a:t>
            </a:r>
            <a:r>
              <a:rPr lang="pt-BR" sz="1600" dirty="0">
                <a:solidFill>
                  <a:srgbClr val="C00000">
                    <a:alpha val="60000"/>
                  </a:srgbClr>
                </a:solidFill>
                <a:latin typeface="Titillium" charset="0"/>
                <a:ea typeface="Titillium" charset="0"/>
                <a:cs typeface="Titillium" charset="0"/>
              </a:rPr>
              <a:t>R$ 200.000.000,00 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(duzentos milhões de reais)</a:t>
            </a:r>
          </a:p>
          <a:p>
            <a:pPr algn="just"/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  <a:p>
            <a:pPr algn="just"/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Nas obras de grande vulto, o edital deverá prever a obrigatoriedade de implantação de programa de integridade pelo licitante vencedor, no prazo de 6 (seis) meses, contado da celebração do contrato.</a:t>
            </a:r>
          </a:p>
          <a:p>
            <a:pPr algn="just"/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  <a:p>
            <a:pPr algn="just"/>
            <a:endParaRPr lang="pt-BR" sz="2000" dirty="0">
              <a:solidFill>
                <a:srgbClr val="003300"/>
              </a:solidFill>
              <a:latin typeface="+mn-lt"/>
            </a:endParaRPr>
          </a:p>
          <a:p>
            <a:pPr algn="just"/>
            <a:endParaRPr lang="pt-BR" sz="20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pt-BR" sz="20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pt-BR" sz="20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pt-BR" sz="20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pt-BR" sz="20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  <a:p>
            <a:pPr algn="just"/>
            <a:endParaRPr lang="pt-BR" sz="2000" b="1" dirty="0">
              <a:solidFill>
                <a:srgbClr val="0033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77EBF61-770D-0FA9-0B4B-B9D49E012B22}"/>
              </a:ext>
            </a:extLst>
          </p:cNvPr>
          <p:cNvSpPr txBox="1"/>
          <p:nvPr/>
        </p:nvSpPr>
        <p:spPr>
          <a:xfrm>
            <a:off x="6273491" y="1292470"/>
            <a:ext cx="30661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dirty="0">
                <a:solidFill>
                  <a:srgbClr val="C00000"/>
                </a:solidFill>
                <a:ea typeface="+mj-ea"/>
                <a:cs typeface="+mj-cs"/>
              </a:rPr>
              <a:t>R$ 216.081.640,00 (duzentos e dezesseis milhões oitenta e um mil seiscentos e quarenta reais)</a:t>
            </a:r>
          </a:p>
        </p:txBody>
      </p:sp>
      <p:cxnSp>
        <p:nvCxnSpPr>
          <p:cNvPr id="11" name="Conector: Curvo 10">
            <a:extLst>
              <a:ext uri="{FF2B5EF4-FFF2-40B4-BE49-F238E27FC236}">
                <a16:creationId xmlns:a16="http://schemas.microsoft.com/office/drawing/2014/main" id="{3A86E825-6818-E6BA-B4D6-FFD683917E7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36909" y="2117250"/>
            <a:ext cx="1809700" cy="1645755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1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2256" y="204990"/>
            <a:ext cx="5091840" cy="550176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Licenciamento ambiental com prioridade de tramitação no SISNAMA: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Os licenciamentos ambientais de obras e serviços de engenharia licitados e contratados nos termos da projeto da  nova Lei terão prioridade de tramitação nos órgãos e entidades integrantes do Sistema Nacional de Meio Ambiente – SISNAMA, devendo ser orientados pelos princípios da celeridade, cooperação, economicidade e eficiência. (Art. 25, § 6º)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Disposição final ambientalmente adequada dos resíduos: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As licitações de obras e serviços de engenharia devem respeitar, especialmente, as normas relativas a disposição final ambientalmente adequada dos resíduos sólidos gerados pelas obras contratadas.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23648" y="339840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E3A2B1BA-CD61-4B8B-99BA-180E469E55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r="33751"/>
          <a:stretch/>
        </p:blipFill>
        <p:spPr>
          <a:xfrm>
            <a:off x="9448800" y="1371600"/>
            <a:ext cx="2743200" cy="5486400"/>
          </a:xfr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0CC64A4-BEFC-4E84-A728-ACD7E718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79" y="0"/>
            <a:ext cx="2216761" cy="129278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6841E897-8CBA-4C39-AEAC-EB2544908B82}"/>
              </a:ext>
            </a:extLst>
          </p:cNvPr>
          <p:cNvSpPr txBox="1"/>
          <p:nvPr/>
        </p:nvSpPr>
        <p:spPr>
          <a:xfrm>
            <a:off x="714242" y="2257585"/>
            <a:ext cx="3684814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4800" b="1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Obras e Serviços de Engenharia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D35FF4-DBB3-4595-B25E-63B973298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91" y="6027320"/>
            <a:ext cx="2184381" cy="8306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C3BD77F-575B-4F2C-818B-0C94AF5B0CD8}"/>
              </a:ext>
            </a:extLst>
          </p:cNvPr>
          <p:cNvSpPr txBox="1"/>
          <p:nvPr/>
        </p:nvSpPr>
        <p:spPr>
          <a:xfrm>
            <a:off x="723648" y="3844977"/>
            <a:ext cx="2739593" cy="216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MEIO AMBIENTE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6355B731-E6D3-5041-6125-61290B83F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7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7463DCF6-0C38-F185-8789-AEA75A3DE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0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9100" y="1836217"/>
            <a:ext cx="5091840" cy="19697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Licenciamento ambiental – responsabilidade do contratado</a:t>
            </a:r>
          </a:p>
          <a:p>
            <a:pPr>
              <a:lnSpc>
                <a:spcPct val="150000"/>
              </a:lnSpc>
            </a:pPr>
            <a:endParaRPr lang="pt-BR" sz="1600" b="1" dirty="0">
              <a:solidFill>
                <a:srgbClr val="0070C0">
                  <a:alpha val="60000"/>
                </a:srgbClr>
              </a:solidFill>
              <a:latin typeface="Titillium" charset="0"/>
            </a:endParaRPr>
          </a:p>
          <a:p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O edital poderá prever a responsabilidade do contratado pela:</a:t>
            </a:r>
          </a:p>
          <a:p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I - obtenção do licenciamento ambiental;</a:t>
            </a:r>
          </a:p>
          <a:p>
            <a:pPr algn="r"/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Art. 25,§5º, I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78678" y="335343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E3A2B1BA-CD61-4B8B-99BA-180E469E55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r="33751"/>
          <a:stretch/>
        </p:blipFill>
        <p:spPr>
          <a:xfrm>
            <a:off x="9448800" y="1371600"/>
            <a:ext cx="2743200" cy="5486400"/>
          </a:xfr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0CC64A4-BEFC-4E84-A728-ACD7E718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79" y="0"/>
            <a:ext cx="2216761" cy="129278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6841E897-8CBA-4C39-AEAC-EB2544908B82}"/>
              </a:ext>
            </a:extLst>
          </p:cNvPr>
          <p:cNvSpPr txBox="1"/>
          <p:nvPr/>
        </p:nvSpPr>
        <p:spPr>
          <a:xfrm>
            <a:off x="393358" y="2280906"/>
            <a:ext cx="3684814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4800" b="1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Obras e Serviços de Engenharia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D35FF4-DBB3-4595-B25E-63B973298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91" y="6027320"/>
            <a:ext cx="2184381" cy="8306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C3BD77F-575B-4F2C-818B-0C94AF5B0CD8}"/>
              </a:ext>
            </a:extLst>
          </p:cNvPr>
          <p:cNvSpPr txBox="1"/>
          <p:nvPr/>
        </p:nvSpPr>
        <p:spPr>
          <a:xfrm>
            <a:off x="393358" y="3805987"/>
            <a:ext cx="2739593" cy="216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MEIO AMBIENTE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5671AB5D-6A5F-3ADA-0164-AD5A826F3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7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20F911D5-14E0-7933-9BA8-7B0B41B60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6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3879" y="869306"/>
            <a:ext cx="6153993" cy="4724370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pt-BR" sz="1600" b="1" dirty="0">
                <a:solidFill>
                  <a:srgbClr val="002060"/>
                </a:solidFill>
              </a:rPr>
              <a:t>As licitações de obras e serviços de engenharia devem respeitar, especialmente, as normas relativas a: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pt-BR" sz="1600" dirty="0">
              <a:solidFill>
                <a:schemeClr val="tx1">
                  <a:alpha val="60000"/>
                </a:schemeClr>
              </a:solidFill>
              <a:latin typeface="Titillium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I - </a:t>
            </a:r>
            <a:r>
              <a:rPr lang="pt-BR" sz="1600" b="1" dirty="0">
                <a:solidFill>
                  <a:srgbClr val="002060"/>
                </a:solidFill>
              </a:rPr>
              <a:t>disposição final ambientalmente adequada </a:t>
            </a: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dos resíduos sólidos 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gerados pelas obras contratadas;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II - </a:t>
            </a:r>
            <a:r>
              <a:rPr lang="pt-BR" sz="1600" b="1" dirty="0">
                <a:solidFill>
                  <a:srgbClr val="002060"/>
                </a:solidFill>
              </a:rPr>
              <a:t>mitigação por condicionantes e compensação ambiental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que serão definidas no procedimento de licenciamento ambiental;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III - utilização de produtos, de equipamentos e de serviços que, comprovadamente, favoreçam a </a:t>
            </a:r>
            <a:r>
              <a:rPr lang="pt-BR" sz="1600" b="1" dirty="0">
                <a:solidFill>
                  <a:srgbClr val="002060"/>
                </a:solidFill>
              </a:rPr>
              <a:t>redução do consumo de energia e de recursos naturais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IV - avaliação de </a:t>
            </a:r>
            <a:r>
              <a:rPr lang="pt-BR" sz="1600" b="1" dirty="0">
                <a:solidFill>
                  <a:srgbClr val="002060"/>
                </a:solidFill>
              </a:rPr>
              <a:t>impacto de vizinhança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na forma da legislação urbanística;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V - </a:t>
            </a:r>
            <a:r>
              <a:rPr lang="pt-BR" sz="1600" b="1" dirty="0">
                <a:solidFill>
                  <a:srgbClr val="002060"/>
                </a:solidFill>
              </a:rPr>
              <a:t>proteção do patrimônio histórico, cultural, arqueológico e imaterial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inclusive por meio da avaliação do impacto direto ou indireto causado pelas obras contratadas;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VI - </a:t>
            </a:r>
            <a:r>
              <a:rPr lang="pt-BR" sz="1600" b="1" dirty="0">
                <a:solidFill>
                  <a:srgbClr val="002060"/>
                </a:solidFill>
              </a:rPr>
              <a:t>acessibilidade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 para pessoas com deficiência ou com mobilidade reduzida.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78678" y="335343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E3A2B1BA-CD61-4B8B-99BA-180E469E55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r="33751"/>
          <a:stretch/>
        </p:blipFill>
        <p:spPr>
          <a:xfrm>
            <a:off x="9448800" y="1371600"/>
            <a:ext cx="2743200" cy="5486400"/>
          </a:xfr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0CC64A4-BEFC-4E84-A728-ACD7E718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79" y="0"/>
            <a:ext cx="2216761" cy="129278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6841E897-8CBA-4C39-AEAC-EB2544908B82}"/>
              </a:ext>
            </a:extLst>
          </p:cNvPr>
          <p:cNvSpPr txBox="1"/>
          <p:nvPr/>
        </p:nvSpPr>
        <p:spPr>
          <a:xfrm>
            <a:off x="496597" y="2148171"/>
            <a:ext cx="3684814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4800" b="1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Obras e Serviços de Engenharia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7D35FF4-DBB3-4595-B25E-63B973298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91" y="6027320"/>
            <a:ext cx="2184381" cy="83068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AC3BD77F-575B-4F2C-818B-0C94AF5B0CD8}"/>
              </a:ext>
            </a:extLst>
          </p:cNvPr>
          <p:cNvSpPr txBox="1"/>
          <p:nvPr/>
        </p:nvSpPr>
        <p:spPr>
          <a:xfrm>
            <a:off x="393358" y="3805987"/>
            <a:ext cx="2739593" cy="216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MEIO AMBIENTE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5671AB5D-6A5F-3ADA-0164-AD5A826F36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7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20F911D5-14E0-7933-9BA8-7B0B41B60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90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605930" y="2652888"/>
          <a:ext cx="5661492" cy="23668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0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4642">
                <a:tc>
                  <a:txBody>
                    <a:bodyPr/>
                    <a:lstStyle/>
                    <a:p>
                      <a:pPr algn="ctr"/>
                      <a:r>
                        <a:rPr lang="pt-BR" sz="14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" charset="0"/>
                          <a:ea typeface="Titillium" charset="0"/>
                          <a:cs typeface="Titillium" charset="0"/>
                        </a:rPr>
                        <a:t>SEGURADORA ASSUMIU E CONCLUIU O OBJETO</a:t>
                      </a:r>
                      <a:endParaRPr lang="en-US" sz="1400" b="0" i="0" spc="3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" charset="0"/>
                        <a:ea typeface="Titillium" charset="0"/>
                        <a:cs typeface="Titillium" charset="0"/>
                      </a:endParaRPr>
                    </a:p>
                  </a:txBody>
                  <a:tcPr marL="65303" marR="0" marT="0" marB="1306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spc="3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" charset="0"/>
                          <a:ea typeface="Titillium" charset="0"/>
                          <a:cs typeface="Titillium" charset="0"/>
                        </a:rPr>
                        <a:t>RESULTADO</a:t>
                      </a:r>
                    </a:p>
                  </a:txBody>
                  <a:tcPr marL="65303" marR="0" marT="0" marB="13060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Bd" charset="0"/>
                          <a:ea typeface="Titillium Bd" charset="0"/>
                          <a:cs typeface="Titillium Bd" charset="0"/>
                        </a:rPr>
                        <a:t>SIM</a:t>
                      </a: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" charset="0"/>
                        <a:ea typeface="Titillium" charset="0"/>
                        <a:cs typeface="Titillium" charset="0"/>
                      </a:endParaRPr>
                    </a:p>
                  </a:txBody>
                  <a:tcPr marL="65303" marR="0" marT="32651" marB="3265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" charset="0"/>
                          <a:ea typeface="Titillium" charset="0"/>
                          <a:cs typeface="Titillium" charset="0"/>
                        </a:rPr>
                        <a:t>Seguradora é isenta de pagar a importância segurada indicada na apólice</a:t>
                      </a:r>
                      <a:endParaRPr lang="en-US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" charset="0"/>
                        <a:ea typeface="Titillium" charset="0"/>
                        <a:cs typeface="Titillium" charset="0"/>
                      </a:endParaRPr>
                    </a:p>
                  </a:txBody>
                  <a:tcPr marL="65303" marR="0" marT="32651" marB="3265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 Bd" charset="0"/>
                          <a:ea typeface="Titillium Bd" charset="0"/>
                          <a:cs typeface="Titillium Bd" charset="0"/>
                        </a:rPr>
                        <a:t>NÃO</a:t>
                      </a:r>
                      <a:endParaRPr lang="en-US" sz="14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" charset="0"/>
                        <a:ea typeface="Titillium" charset="0"/>
                        <a:cs typeface="Titillium" charset="0"/>
                      </a:endParaRPr>
                    </a:p>
                  </a:txBody>
                  <a:tcPr marL="65303" marR="0" marT="32651" marB="3265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tillium" charset="0"/>
                          <a:ea typeface="Titillium" charset="0"/>
                          <a:cs typeface="Titillium" charset="0"/>
                        </a:rPr>
                        <a:t>Seguradora paga a integralidade da importância segurada indicada na apólice</a:t>
                      </a:r>
                      <a:endParaRPr lang="en-US" sz="12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tillium" charset="0"/>
                        <a:ea typeface="Titillium" charset="0"/>
                        <a:cs typeface="Titillium" charset="0"/>
                      </a:endParaRPr>
                    </a:p>
                  </a:txBody>
                  <a:tcPr marL="65303" marR="0" marT="32651" marB="32651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Shape 3613"/>
          <p:cNvSpPr/>
          <p:nvPr/>
        </p:nvSpPr>
        <p:spPr>
          <a:xfrm>
            <a:off x="6433020" y="3873750"/>
            <a:ext cx="210805" cy="210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614"/>
          <p:cNvSpPr/>
          <p:nvPr/>
        </p:nvSpPr>
        <p:spPr>
          <a:xfrm>
            <a:off x="6468435" y="4577120"/>
            <a:ext cx="172475" cy="172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167929F5-F06E-4196-94CE-6C5FE7BADD27}"/>
              </a:ext>
            </a:extLst>
          </p:cNvPr>
          <p:cNvSpPr txBox="1"/>
          <p:nvPr/>
        </p:nvSpPr>
        <p:spPr>
          <a:xfrm>
            <a:off x="1026173" y="591571"/>
            <a:ext cx="470033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Governança</a:t>
            </a:r>
          </a:p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Obras e serviços de engenharia</a:t>
            </a:r>
          </a:p>
        </p:txBody>
      </p: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A15DA332-0002-487E-9E23-FBBF16124C46}"/>
              </a:ext>
            </a:extLst>
          </p:cNvPr>
          <p:cNvCxnSpPr/>
          <p:nvPr/>
        </p:nvCxnSpPr>
        <p:spPr>
          <a:xfrm>
            <a:off x="1026173" y="1779429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>
            <a:extLst>
              <a:ext uri="{FF2B5EF4-FFF2-40B4-BE49-F238E27FC236}">
                <a16:creationId xmlns:a16="http://schemas.microsoft.com/office/drawing/2014/main" id="{93FAD205-191C-4DC8-A1C9-2883AE86F7F9}"/>
              </a:ext>
            </a:extLst>
          </p:cNvPr>
          <p:cNvSpPr txBox="1"/>
          <p:nvPr/>
        </p:nvSpPr>
        <p:spPr>
          <a:xfrm>
            <a:off x="1026173" y="2840530"/>
            <a:ext cx="4078389" cy="254569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STEP-IN RIGHT 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Obras e serviços de engenharia: 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possibilidade de se exigir o seguro garantia e prever que a seguradora assuma a execução e conclua o objeto, em caso de inadimplemento do contratado. </a:t>
            </a:r>
          </a:p>
          <a:p>
            <a:pPr algn="r">
              <a:lnSpc>
                <a:spcPct val="150000"/>
              </a:lnSpc>
            </a:pP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Art. 99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C1FD8A82-C90B-F796-F015-45EC433F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41B47AF3-D060-5344-E3F6-04758286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5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3">
            <a:extLst>
              <a:ext uri="{FF2B5EF4-FFF2-40B4-BE49-F238E27FC236}">
                <a16:creationId xmlns:a16="http://schemas.microsoft.com/office/drawing/2014/main" id="{167929F5-F06E-4196-94CE-6C5FE7BADD27}"/>
              </a:ext>
            </a:extLst>
          </p:cNvPr>
          <p:cNvSpPr txBox="1"/>
          <p:nvPr/>
        </p:nvSpPr>
        <p:spPr>
          <a:xfrm>
            <a:off x="1026173" y="591571"/>
            <a:ext cx="47003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Governança nas Aquisições</a:t>
            </a:r>
          </a:p>
        </p:txBody>
      </p:sp>
      <p:cxnSp>
        <p:nvCxnSpPr>
          <p:cNvPr id="17" name="Straight Connector 5">
            <a:extLst>
              <a:ext uri="{FF2B5EF4-FFF2-40B4-BE49-F238E27FC236}">
                <a16:creationId xmlns:a16="http://schemas.microsoft.com/office/drawing/2014/main" id="{A15DA332-0002-487E-9E23-FBBF16124C46}"/>
              </a:ext>
            </a:extLst>
          </p:cNvPr>
          <p:cNvCxnSpPr/>
          <p:nvPr/>
        </p:nvCxnSpPr>
        <p:spPr>
          <a:xfrm>
            <a:off x="1026173" y="190020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">
            <a:extLst>
              <a:ext uri="{FF2B5EF4-FFF2-40B4-BE49-F238E27FC236}">
                <a16:creationId xmlns:a16="http://schemas.microsoft.com/office/drawing/2014/main" id="{93FAD205-191C-4DC8-A1C9-2883AE86F7F9}"/>
              </a:ext>
            </a:extLst>
          </p:cNvPr>
          <p:cNvSpPr txBox="1"/>
          <p:nvPr/>
        </p:nvSpPr>
        <p:spPr>
          <a:xfrm>
            <a:off x="1026173" y="2840530"/>
            <a:ext cx="6300902" cy="180844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 SEGURO-GARANTIA E STEP-IN RIGHT: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Nas contratações de obras e serviços de engenharia de grande vulto, poderá ser exigida a prestação de garantia, na modalidade seguro-garantia, com cláusula de retomada ... em percentual equivalente a até 30% (trinta por cento) do valor inicial do contrato (art. 99).</a:t>
            </a:r>
          </a:p>
        </p:txBody>
      </p:sp>
      <p:pic>
        <p:nvPicPr>
          <p:cNvPr id="11" name="Picture 2" descr="Resultado de imagem para seguro obras pÃºblicas">
            <a:extLst>
              <a:ext uri="{FF2B5EF4-FFF2-40B4-BE49-F238E27FC236}">
                <a16:creationId xmlns:a16="http://schemas.microsoft.com/office/drawing/2014/main" id="{2B1E0F8E-5BBB-417E-91CF-1D4B21A2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24" y="2840530"/>
            <a:ext cx="3617407" cy="20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BA1E38CD-4A84-A46B-AB6D-707352A58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526DDB24-72ED-52DC-9E20-7FE99CE6B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7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">
            <a:extLst>
              <a:ext uri="{FF2B5EF4-FFF2-40B4-BE49-F238E27FC236}">
                <a16:creationId xmlns:a16="http://schemas.microsoft.com/office/drawing/2014/main" id="{C15CFF3A-D7CE-4E38-987D-5C315FA5AFBD}"/>
              </a:ext>
            </a:extLst>
          </p:cNvPr>
          <p:cNvSpPr>
            <a:spLocks/>
          </p:cNvSpPr>
          <p:nvPr/>
        </p:nvSpPr>
        <p:spPr bwMode="auto">
          <a:xfrm>
            <a:off x="5721283" y="-3002045"/>
            <a:ext cx="6199934" cy="619992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16" name="Espaço Reservado para Imagem 15" descr="Prédio com janelas em cima&#10;&#10;Descrição gerada automaticamente">
            <a:extLst>
              <a:ext uri="{FF2B5EF4-FFF2-40B4-BE49-F238E27FC236}">
                <a16:creationId xmlns:a16="http://schemas.microsoft.com/office/drawing/2014/main" id="{4F1879C6-D0B4-4D6F-8252-65E4C85AA02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9413" y="-282750"/>
            <a:ext cx="1304263" cy="1304262"/>
          </a:xfrm>
        </p:spPr>
      </p:pic>
      <p:pic>
        <p:nvPicPr>
          <p:cNvPr id="27" name="Espaço Reservado para Imagem 26">
            <a:extLst>
              <a:ext uri="{FF2B5EF4-FFF2-40B4-BE49-F238E27FC236}">
                <a16:creationId xmlns:a16="http://schemas.microsoft.com/office/drawing/2014/main" id="{AC506317-F877-445E-AA1E-035269CBD0A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6802" y="5455820"/>
            <a:ext cx="1304263" cy="1304262"/>
          </a:xfrm>
        </p:spPr>
      </p:pic>
      <p:pic>
        <p:nvPicPr>
          <p:cNvPr id="20" name="Espaço Reservado para Imagem 19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A2AF2854-45E4-4E7C-A701-BD811043EBE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44" y="986058"/>
            <a:ext cx="1627058" cy="1627057"/>
          </a:xfrm>
        </p:spPr>
      </p:pic>
      <p:pic>
        <p:nvPicPr>
          <p:cNvPr id="23" name="Espaço Reservado para Imagem 22" descr="Prédio com janelas em cima&#10;&#10;Descrição gerada automaticamente">
            <a:extLst>
              <a:ext uri="{FF2B5EF4-FFF2-40B4-BE49-F238E27FC236}">
                <a16:creationId xmlns:a16="http://schemas.microsoft.com/office/drawing/2014/main" id="{591D38D4-281F-4631-94AE-87A415AB512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627" y="4707297"/>
            <a:ext cx="1303338" cy="1303337"/>
          </a:xfrm>
        </p:spPr>
      </p:pic>
      <p:pic>
        <p:nvPicPr>
          <p:cNvPr id="29" name="Espaço Reservado para Imagem 28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062CBB54-24AB-408E-A60B-61E7CD53249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A4D8EBC2-D2B0-4EA3-91B8-C9B49E7AC32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 cstate="screen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0000"/>
                    </a14:imgEffect>
                    <a14:imgEffect>
                      <a14:colorTemperature colorTemp="5300"/>
                    </a14:imgEffect>
                    <a14:imgEffect>
                      <a14:brightnessContrast bright="5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8587" y="687694"/>
            <a:ext cx="3144523" cy="3144521"/>
          </a:xfrm>
        </p:spPr>
      </p:pic>
      <p:pic>
        <p:nvPicPr>
          <p:cNvPr id="25" name="Espaço Reservado para Imagem 24" descr="Diagrama, Desenho técnico&#10;&#10;Descrição gerada automaticamente">
            <a:extLst>
              <a:ext uri="{FF2B5EF4-FFF2-40B4-BE49-F238E27FC236}">
                <a16:creationId xmlns:a16="http://schemas.microsoft.com/office/drawing/2014/main" id="{8306CDB3-7F31-4669-A68C-96706C37315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TextBox 23">
            <a:extLst>
              <a:ext uri="{FF2B5EF4-FFF2-40B4-BE49-F238E27FC236}">
                <a16:creationId xmlns:a16="http://schemas.microsoft.com/office/drawing/2014/main" id="{DCF7381D-784C-42DB-BD94-16028A75351E}"/>
              </a:ext>
            </a:extLst>
          </p:cNvPr>
          <p:cNvSpPr txBox="1"/>
          <p:nvPr/>
        </p:nvSpPr>
        <p:spPr>
          <a:xfrm>
            <a:off x="1591007" y="4214600"/>
            <a:ext cx="6803534" cy="788036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PRAZOS NOS CONTRATOS ADMINISTRATIVOS DE OBRAS E SERVIÇOS DE ENGENHARIA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3414CEF2-36DC-42B7-84B9-B114728CD17E}"/>
              </a:ext>
            </a:extLst>
          </p:cNvPr>
          <p:cNvSpPr txBox="1"/>
          <p:nvPr/>
        </p:nvSpPr>
        <p:spPr>
          <a:xfrm>
            <a:off x="1593235" y="3095813"/>
            <a:ext cx="8671867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CONTRATOS ADMINISTRATIVOS </a:t>
            </a:r>
          </a:p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DE OBRAS E SERVIÇOS DE ENGENHARIA</a:t>
            </a:r>
          </a:p>
        </p:txBody>
      </p:sp>
      <p:cxnSp>
        <p:nvCxnSpPr>
          <p:cNvPr id="14" name="Straight Connector 25">
            <a:extLst>
              <a:ext uri="{FF2B5EF4-FFF2-40B4-BE49-F238E27FC236}">
                <a16:creationId xmlns:a16="http://schemas.microsoft.com/office/drawing/2014/main" id="{F66210BC-12F6-41EF-B5F8-8F5BDD5A95CE}"/>
              </a:ext>
            </a:extLst>
          </p:cNvPr>
          <p:cNvCxnSpPr/>
          <p:nvPr/>
        </p:nvCxnSpPr>
        <p:spPr>
          <a:xfrm>
            <a:off x="1651967" y="4001685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8C9C336-F118-4C64-9E46-5CD7D0D2FD9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5685" y="-2152259"/>
            <a:ext cx="5043285" cy="5043281"/>
          </a:xfr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F2C44AA-83AE-4D91-B087-0B09CDEA8AB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7316" y="6157157"/>
            <a:ext cx="1935288" cy="1128635"/>
          </a:xfrm>
          <a:prstGeom prst="rect">
            <a:avLst/>
          </a:prstGeom>
        </p:spPr>
      </p:pic>
      <p:sp>
        <p:nvSpPr>
          <p:cNvPr id="19" name="AutoShape 3">
            <a:extLst>
              <a:ext uri="{FF2B5EF4-FFF2-40B4-BE49-F238E27FC236}">
                <a16:creationId xmlns:a16="http://schemas.microsoft.com/office/drawing/2014/main" id="{E2F4C4FC-454A-4C50-9416-8AB6E735FAFA}"/>
              </a:ext>
            </a:extLst>
          </p:cNvPr>
          <p:cNvSpPr>
            <a:spLocks/>
          </p:cNvSpPr>
          <p:nvPr/>
        </p:nvSpPr>
        <p:spPr bwMode="auto">
          <a:xfrm rot="21402293">
            <a:off x="-494730" y="4937149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79B1E79B-6374-4EC1-9938-6292D9B37A05}"/>
              </a:ext>
            </a:extLst>
          </p:cNvPr>
          <p:cNvSpPr>
            <a:spLocks/>
          </p:cNvSpPr>
          <p:nvPr/>
        </p:nvSpPr>
        <p:spPr bwMode="auto">
          <a:xfrm rot="21402293">
            <a:off x="3003703" y="-191323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F121F762-27D0-47BD-A862-EA3D12702BD6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DA371862-05EE-429E-825F-A50D28551028}"/>
              </a:ext>
            </a:extLst>
          </p:cNvPr>
          <p:cNvSpPr>
            <a:spLocks/>
          </p:cNvSpPr>
          <p:nvPr/>
        </p:nvSpPr>
        <p:spPr bwMode="auto">
          <a:xfrm rot="21402293">
            <a:off x="5383929" y="5815549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6A8739DB-25C5-C782-D746-DCB405DA57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63F53E3E-574B-58E2-B5EF-A57C3DF0D5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0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700" y="3201853"/>
            <a:ext cx="6118058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Prazos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Contratuais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6265" y="2155187"/>
            <a:ext cx="4305299" cy="2544351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Existem, a princípio, dois prazos a serem considerados, o prazo de execução do contrato administrativo que se trata do prazo neste estipulado para a execução do objeto contratado e, também, o da vigência contratual que expressa o período em que é mantida a relação jurídica contratual da Contratante com a Contratada.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09240EC-57C7-4422-A5E1-5E6CA92688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1"/>
            <a:ext cx="4305300" cy="2372496"/>
          </a:xfr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D053F3A-2844-4CDF-AA47-6CA13296D0F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4485504"/>
            <a:ext cx="4305300" cy="2372496"/>
          </a:xfrm>
        </p:spPr>
      </p:pic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61EF7234-437C-4E3A-9400-CA5F9F163CD5}"/>
              </a:ext>
            </a:extLst>
          </p:cNvPr>
          <p:cNvCxnSpPr/>
          <p:nvPr/>
        </p:nvCxnSpPr>
        <p:spPr>
          <a:xfrm>
            <a:off x="1790700" y="37674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E94AD782-B715-F459-89EE-1306D7323E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10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C370B259-4412-0169-1225-1B56F0E18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3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09240EC-57C7-4422-A5E1-5E6CA92688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1"/>
            <a:ext cx="4305300" cy="2372496"/>
          </a:xfr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D053F3A-2844-4CDF-AA47-6CA13296D0F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4485504"/>
            <a:ext cx="4305300" cy="2372496"/>
          </a:xfr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4A89428C-D7AB-4421-8ACE-19823FDB136B}"/>
              </a:ext>
            </a:extLst>
          </p:cNvPr>
          <p:cNvSpPr txBox="1"/>
          <p:nvPr/>
        </p:nvSpPr>
        <p:spPr>
          <a:xfrm>
            <a:off x="7050486" y="2215422"/>
            <a:ext cx="3684814" cy="225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Contratos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 por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Escopo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Titillium" panose="00000500000000000000" pitchFamily="50" charset="0"/>
              <a:ea typeface="Titillium Light" charset="0"/>
              <a:cs typeface="Titillium Light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100363A9-E292-4A11-98D8-C149EBEF8A78}"/>
              </a:ext>
            </a:extLst>
          </p:cNvPr>
          <p:cNvSpPr txBox="1"/>
          <p:nvPr/>
        </p:nvSpPr>
        <p:spPr>
          <a:xfrm>
            <a:off x="1790700" y="3201853"/>
            <a:ext cx="6118058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Prazos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Contratuais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5D2915D2-81FD-4793-B076-3A3DB0368835}"/>
              </a:ext>
            </a:extLst>
          </p:cNvPr>
          <p:cNvCxnSpPr/>
          <p:nvPr/>
        </p:nvCxnSpPr>
        <p:spPr>
          <a:xfrm>
            <a:off x="1790700" y="378779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175E8AE-E252-4DC6-BD62-992959EC40A4}"/>
              </a:ext>
            </a:extLst>
          </p:cNvPr>
          <p:cNvSpPr txBox="1"/>
          <p:nvPr/>
        </p:nvSpPr>
        <p:spPr>
          <a:xfrm>
            <a:off x="6966265" y="2512898"/>
            <a:ext cx="4305299" cy="2636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São aqueles contratos que impõem ao contratado o dever de realizar a prestação de um serviço específico em período predeterminado, podendo ser prorrogado, desde que justificadamente, pelo prazo necessário à conclusão do objeto.</a:t>
            </a:r>
          </a:p>
          <a:p>
            <a:pPr algn="r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Art. 6º, XVII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D1070922-7E46-6696-F3D5-C2FF9D4638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A7273E61-50E0-BCB8-D5E9-3EDC3F0F7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96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Imagem 12" descr="Padrão do plano de fundo&#10;&#10;Descrição gerada automaticamente">
            <a:extLst>
              <a:ext uri="{FF2B5EF4-FFF2-40B4-BE49-F238E27FC236}">
                <a16:creationId xmlns:a16="http://schemas.microsoft.com/office/drawing/2014/main" id="{E141B17D-00C1-4888-9C64-86A68BC383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911225"/>
            <a:ext cx="1295400" cy="1403350"/>
          </a:xfr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6096000" y="-129092"/>
            <a:ext cx="0" cy="700592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1162" y="1502051"/>
            <a:ext cx="1631192" cy="298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latin typeface="Titillium Lt" panose="00000300000000000000" pitchFamily="50" charset="0"/>
                <a:ea typeface="Titillium" charset="0"/>
                <a:cs typeface="Titillium" charset="0"/>
              </a:rPr>
              <a:t>a)</a:t>
            </a: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CABEB173-217D-4AFC-A357-BCB4C4EAC174}"/>
              </a:ext>
            </a:extLst>
          </p:cNvPr>
          <p:cNvSpPr txBox="1"/>
          <p:nvPr/>
        </p:nvSpPr>
        <p:spPr>
          <a:xfrm>
            <a:off x="1034747" y="1997667"/>
            <a:ext cx="4468201" cy="36753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DEFINIÇÕES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53C74A3E-7B87-41FA-93CA-6323DD6F8DF3}"/>
              </a:ext>
            </a:extLst>
          </p:cNvPr>
          <p:cNvSpPr txBox="1"/>
          <p:nvPr/>
        </p:nvSpPr>
        <p:spPr>
          <a:xfrm>
            <a:off x="976015" y="885109"/>
            <a:ext cx="4526933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39" name="Straight Connector 25">
            <a:extLst>
              <a:ext uri="{FF2B5EF4-FFF2-40B4-BE49-F238E27FC236}">
                <a16:creationId xmlns:a16="http://schemas.microsoft.com/office/drawing/2014/main" id="{8A588144-64C5-496F-B4CF-00C8F0422DBE}"/>
              </a:ext>
            </a:extLst>
          </p:cNvPr>
          <p:cNvCxnSpPr/>
          <p:nvPr/>
        </p:nvCxnSpPr>
        <p:spPr>
          <a:xfrm>
            <a:off x="1034747" y="18504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26">
            <a:extLst>
              <a:ext uri="{FF2B5EF4-FFF2-40B4-BE49-F238E27FC236}">
                <a16:creationId xmlns:a16="http://schemas.microsoft.com/office/drawing/2014/main" id="{49AB154F-E7C5-462A-8594-B5482EDA87C2}"/>
              </a:ext>
            </a:extLst>
          </p:cNvPr>
          <p:cNvGrpSpPr/>
          <p:nvPr/>
        </p:nvGrpSpPr>
        <p:grpSpPr>
          <a:xfrm>
            <a:off x="7079491" y="1075876"/>
            <a:ext cx="4450493" cy="3135177"/>
            <a:chOff x="7079491" y="761352"/>
            <a:chExt cx="4450493" cy="3135177"/>
          </a:xfrm>
        </p:grpSpPr>
        <p:sp>
          <p:nvSpPr>
            <p:cNvPr id="15" name="TextBox 24">
              <a:extLst>
                <a:ext uri="{FF2B5EF4-FFF2-40B4-BE49-F238E27FC236}">
                  <a16:creationId xmlns:a16="http://schemas.microsoft.com/office/drawing/2014/main" id="{5FBE6039-0662-4A81-A527-3CED541D5BFA}"/>
                </a:ext>
              </a:extLst>
            </p:cNvPr>
            <p:cNvSpPr txBox="1"/>
            <p:nvPr/>
          </p:nvSpPr>
          <p:spPr>
            <a:xfrm>
              <a:off x="7079491" y="761352"/>
              <a:ext cx="445049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b="1" spc="200" dirty="0">
                  <a:latin typeface="Titillium" charset="0"/>
                  <a:ea typeface="Titillium" charset="0"/>
                  <a:cs typeface="Titillium" charset="0"/>
                </a:rPr>
                <a:t>SERVIÇOS COMUNS E SERVIÇOS ESPECIAIS DE ENGENHARIA</a:t>
              </a: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084FD56D-007B-4336-9071-CC638441C8FC}"/>
                </a:ext>
              </a:extLst>
            </p:cNvPr>
            <p:cNvSpPr txBox="1"/>
            <p:nvPr/>
          </p:nvSpPr>
          <p:spPr>
            <a:xfrm>
              <a:off x="7079491" y="1352178"/>
              <a:ext cx="4293357" cy="254435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600" dirty="0">
                  <a:solidFill>
                    <a:schemeClr val="tx1">
                      <a:alpha val="60000"/>
                    </a:schemeClr>
                  </a:solidFill>
                  <a:latin typeface="Titillium" charset="0"/>
                  <a:ea typeface="Titillium" charset="0"/>
                  <a:cs typeface="Titillium" charset="0"/>
                </a:rPr>
                <a:t>serviço comum de engenharia: todo serviço de engenharia que tem por objeto ações, objetivamente padronizáveis em termos de desempenho e qualidade, de manutenção, de adequação e de adaptação de bens móveis e imóveis, com preservação das características originais dos bens;</a:t>
              </a:r>
              <a:endParaRPr lang="en-US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</p:grpSp>
      <p:sp>
        <p:nvSpPr>
          <p:cNvPr id="23" name="AutoShape 3">
            <a:extLst>
              <a:ext uri="{FF2B5EF4-FFF2-40B4-BE49-F238E27FC236}">
                <a16:creationId xmlns:a16="http://schemas.microsoft.com/office/drawing/2014/main" id="{CE37B4B6-6736-4324-8763-31670EA5322B}"/>
              </a:ext>
            </a:extLst>
          </p:cNvPr>
          <p:cNvSpPr>
            <a:spLocks/>
          </p:cNvSpPr>
          <p:nvPr/>
        </p:nvSpPr>
        <p:spPr bwMode="auto">
          <a:xfrm rot="9337316">
            <a:off x="11312982" y="4490425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50091DBA-95D6-4DEA-81F9-019E8606D501}"/>
              </a:ext>
            </a:extLst>
          </p:cNvPr>
          <p:cNvSpPr>
            <a:spLocks/>
          </p:cNvSpPr>
          <p:nvPr/>
        </p:nvSpPr>
        <p:spPr bwMode="auto">
          <a:xfrm rot="9337316">
            <a:off x="5183531" y="370107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82763276-DF22-4DF6-88D3-6596303DB588}"/>
              </a:ext>
            </a:extLst>
          </p:cNvPr>
          <p:cNvSpPr>
            <a:spLocks/>
          </p:cNvSpPr>
          <p:nvPr/>
        </p:nvSpPr>
        <p:spPr bwMode="auto">
          <a:xfrm rot="9337316">
            <a:off x="11261446" y="2292992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600BAF77-8789-4814-A9CF-EF10DB24A64B}"/>
              </a:ext>
            </a:extLst>
          </p:cNvPr>
          <p:cNvSpPr>
            <a:spLocks/>
          </p:cNvSpPr>
          <p:nvPr/>
        </p:nvSpPr>
        <p:spPr bwMode="auto">
          <a:xfrm rot="9337316">
            <a:off x="1975238" y="8655007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id="{245AB347-5BA9-4881-A160-9B2F92082FF6}"/>
              </a:ext>
            </a:extLst>
          </p:cNvPr>
          <p:cNvSpPr>
            <a:spLocks/>
          </p:cNvSpPr>
          <p:nvPr/>
        </p:nvSpPr>
        <p:spPr bwMode="auto">
          <a:xfrm rot="9337316">
            <a:off x="1406148" y="3800402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6FBF991E-42C0-B613-BA4C-6C1CB6463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4A77F1E6-EC2C-4B73-4877-A497DA475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391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09240EC-57C7-4422-A5E1-5E6CA92688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1"/>
            <a:ext cx="4305300" cy="2372496"/>
          </a:xfr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D053F3A-2844-4CDF-AA47-6CA13296D0F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4485504"/>
            <a:ext cx="4305300" cy="2372496"/>
          </a:xfrm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07F1E1BE-9FBB-4537-B480-6A667141CFD7}"/>
              </a:ext>
            </a:extLst>
          </p:cNvPr>
          <p:cNvSpPr txBox="1"/>
          <p:nvPr/>
        </p:nvSpPr>
        <p:spPr>
          <a:xfrm>
            <a:off x="7009846" y="1716992"/>
            <a:ext cx="3684814" cy="2255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Contratos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 de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Execução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Continuada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  <a:ea typeface="Titillium Light" charset="0"/>
              <a:cs typeface="Titillium Light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572AD2D-35F9-4125-BAA0-1D188DA11F5A}"/>
              </a:ext>
            </a:extLst>
          </p:cNvPr>
          <p:cNvSpPr txBox="1"/>
          <p:nvPr/>
        </p:nvSpPr>
        <p:spPr>
          <a:xfrm>
            <a:off x="7050486" y="2464919"/>
            <a:ext cx="4221078" cy="2913683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os que se prolongam no tempo, caracterizando-se pela prática de atos reiterados num período mais ou menos longo. São prestados de maneira seguida, ininterrupta e indiferenciada ao longo do tempo. O que a Administração visa neste tipo de contrato é uma atividade executada de forma contínua, caracterizada por atos reiterados.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43CC8205-57B2-4387-8BA8-870A28C66A8E}"/>
              </a:ext>
            </a:extLst>
          </p:cNvPr>
          <p:cNvSpPr txBox="1"/>
          <p:nvPr/>
        </p:nvSpPr>
        <p:spPr>
          <a:xfrm>
            <a:off x="1790700" y="3201853"/>
            <a:ext cx="6118058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Prazos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Contratuais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9C7CA296-823D-4F54-8344-129D806626DD}"/>
              </a:ext>
            </a:extLst>
          </p:cNvPr>
          <p:cNvCxnSpPr/>
          <p:nvPr/>
        </p:nvCxnSpPr>
        <p:spPr>
          <a:xfrm>
            <a:off x="1790700" y="38690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79C5F146-6B3A-5296-C55A-095666579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98C5D439-0E84-4BB9-89C1-6A0D1E0A7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6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509240EC-57C7-4422-A5E1-5E6CA926888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1"/>
            <a:ext cx="4305300" cy="2372496"/>
          </a:xfrm>
        </p:spPr>
      </p:pic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D053F3A-2844-4CDF-AA47-6CA13296D0F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0700" y="4485504"/>
            <a:ext cx="4305300" cy="2372496"/>
          </a:xfr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4A89428C-D7AB-4421-8ACE-19823FDB136B}"/>
              </a:ext>
            </a:extLst>
          </p:cNvPr>
          <p:cNvSpPr txBox="1"/>
          <p:nvPr/>
        </p:nvSpPr>
        <p:spPr>
          <a:xfrm>
            <a:off x="6761852" y="1185707"/>
            <a:ext cx="4111534" cy="4487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ea typeface="Titillium Light" charset="0"/>
                <a:cs typeface="Titillium Light" charset="0"/>
              </a:rPr>
              <a:t>Prorrogação do Prazo de Vigência do Contrato de Escopo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FC0AA0-C61B-4213-B653-FF13E5AF8813}"/>
              </a:ext>
            </a:extLst>
          </p:cNvPr>
          <p:cNvSpPr txBox="1"/>
          <p:nvPr/>
        </p:nvSpPr>
        <p:spPr>
          <a:xfrm>
            <a:off x="6766618" y="1712981"/>
            <a:ext cx="5194256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Na contratação que previr a conclusão de escopo predefinido, o prazo de vigência será automaticamente prorrogado quando seu objeto não for concluído no período firmado no contrato.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F607648-1E10-43CD-9009-24D40759C81E}"/>
              </a:ext>
            </a:extLst>
          </p:cNvPr>
          <p:cNvSpPr txBox="1"/>
          <p:nvPr/>
        </p:nvSpPr>
        <p:spPr>
          <a:xfrm>
            <a:off x="6858058" y="3439514"/>
            <a:ext cx="5021536" cy="26597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defRPr sz="1600">
                <a:solidFill>
                  <a:schemeClr val="tx1">
                    <a:alpha val="60000"/>
                  </a:schemeClr>
                </a:solidFill>
                <a:latin typeface="Titillium" charset="0"/>
              </a:defRPr>
            </a:lvl1pPr>
          </a:lstStyle>
          <a:p>
            <a:r>
              <a:rPr lang="pt-BR" dirty="0"/>
              <a:t>Quando a não conclusão decorrer de culpa do contratado:</a:t>
            </a:r>
          </a:p>
          <a:p>
            <a:pPr marL="400050" indent="-400050">
              <a:buClr>
                <a:srgbClr val="5A8BC5"/>
              </a:buClr>
              <a:buFont typeface="+mj-lt"/>
              <a:buAutoNum type="romanUcPeriod"/>
            </a:pPr>
            <a:r>
              <a:rPr lang="pt-BR" dirty="0"/>
              <a:t>o contratado será constituído em mora, aplicáveis a ele as respectivas sanções administrativas;</a:t>
            </a:r>
          </a:p>
          <a:p>
            <a:pPr marL="400050" indent="-400050">
              <a:buClr>
                <a:srgbClr val="5A8BC5"/>
              </a:buClr>
              <a:buFont typeface="+mj-lt"/>
              <a:buAutoNum type="romanUcPeriod"/>
            </a:pPr>
            <a:r>
              <a:rPr lang="pt-BR" dirty="0"/>
              <a:t>a Administração poderá optar pela extinção do contrato e, nesse caso, adotará as medidas admitidas em lei para a continuidade da execução contratual.</a:t>
            </a:r>
          </a:p>
          <a:p>
            <a:pPr>
              <a:buClr>
                <a:srgbClr val="5A8BC5"/>
              </a:buClr>
            </a:pPr>
            <a:r>
              <a:rPr lang="pt-BR" dirty="0"/>
              <a:t>                                                                Art. 111   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EE351CC-302B-410F-85EE-C2A7684DDAD4}"/>
              </a:ext>
            </a:extLst>
          </p:cNvPr>
          <p:cNvSpPr txBox="1"/>
          <p:nvPr/>
        </p:nvSpPr>
        <p:spPr>
          <a:xfrm>
            <a:off x="1790700" y="3201853"/>
            <a:ext cx="6118058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Prazos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Contratuais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7" name="Straight Connector 25">
            <a:extLst>
              <a:ext uri="{FF2B5EF4-FFF2-40B4-BE49-F238E27FC236}">
                <a16:creationId xmlns:a16="http://schemas.microsoft.com/office/drawing/2014/main" id="{2BB60EDB-755D-4696-9492-A29AAC059A94}"/>
              </a:ext>
            </a:extLst>
          </p:cNvPr>
          <p:cNvCxnSpPr/>
          <p:nvPr/>
        </p:nvCxnSpPr>
        <p:spPr>
          <a:xfrm>
            <a:off x="1790700" y="395035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9A8DA813-9B6E-C27C-9D15-2F2F26312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5A014B0F-125D-19A4-FFD7-99540305A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2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BFB93687-6258-4760-B4B5-B4607EDAFD0E}"/>
              </a:ext>
            </a:extLst>
          </p:cNvPr>
          <p:cNvSpPr>
            <a:spLocks/>
          </p:cNvSpPr>
          <p:nvPr/>
        </p:nvSpPr>
        <p:spPr bwMode="auto">
          <a:xfrm rot="21402293">
            <a:off x="982325" y="4793739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C19A89C4-8B28-4481-B9EC-D082B8422B39}"/>
              </a:ext>
            </a:extLst>
          </p:cNvPr>
          <p:cNvSpPr>
            <a:spLocks/>
          </p:cNvSpPr>
          <p:nvPr/>
        </p:nvSpPr>
        <p:spPr bwMode="auto">
          <a:xfrm rot="21402293">
            <a:off x="428180" y="3555844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079FB22E-AB6A-4E9A-B1F5-5321461BD7F9}"/>
              </a:ext>
            </a:extLst>
          </p:cNvPr>
          <p:cNvSpPr>
            <a:spLocks/>
          </p:cNvSpPr>
          <p:nvPr/>
        </p:nvSpPr>
        <p:spPr bwMode="auto">
          <a:xfrm rot="21402293">
            <a:off x="2338225" y="2188482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233999C1-AFD6-40BD-9BEE-C192C04DAC73}"/>
              </a:ext>
            </a:extLst>
          </p:cNvPr>
          <p:cNvSpPr>
            <a:spLocks/>
          </p:cNvSpPr>
          <p:nvPr/>
        </p:nvSpPr>
        <p:spPr bwMode="auto">
          <a:xfrm rot="21402293">
            <a:off x="8185957" y="-655853"/>
            <a:ext cx="1228532" cy="122852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F19C21ED-5DAB-4DD3-9D97-44D7E3BD2321}"/>
              </a:ext>
            </a:extLst>
          </p:cNvPr>
          <p:cNvSpPr>
            <a:spLocks/>
          </p:cNvSpPr>
          <p:nvPr/>
        </p:nvSpPr>
        <p:spPr bwMode="auto">
          <a:xfrm rot="21402293">
            <a:off x="-651677" y="-507882"/>
            <a:ext cx="2598671" cy="2598667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4885A96F-2505-499A-B580-0A6E34A37E19}"/>
              </a:ext>
            </a:extLst>
          </p:cNvPr>
          <p:cNvSpPr>
            <a:spLocks/>
          </p:cNvSpPr>
          <p:nvPr/>
        </p:nvSpPr>
        <p:spPr bwMode="auto">
          <a:xfrm rot="21402293">
            <a:off x="1741215" y="401113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4378ED34-E0F3-4C65-ABA9-21C5E4A56BC7}"/>
              </a:ext>
            </a:extLst>
          </p:cNvPr>
          <p:cNvSpPr>
            <a:spLocks/>
          </p:cNvSpPr>
          <p:nvPr/>
        </p:nvSpPr>
        <p:spPr bwMode="auto">
          <a:xfrm rot="21402293">
            <a:off x="10582004" y="6370099"/>
            <a:ext cx="1078147" cy="107814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2260AFD3-0ABB-4DFC-AC4C-C6F2CC24971B}"/>
              </a:ext>
            </a:extLst>
          </p:cNvPr>
          <p:cNvSpPr>
            <a:spLocks/>
          </p:cNvSpPr>
          <p:nvPr/>
        </p:nvSpPr>
        <p:spPr bwMode="auto">
          <a:xfrm rot="21402293">
            <a:off x="3478549" y="1809245"/>
            <a:ext cx="305922" cy="30592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3D821DE2-D211-4CBB-9C9C-123C2DA10081}"/>
              </a:ext>
            </a:extLst>
          </p:cNvPr>
          <p:cNvSpPr txBox="1"/>
          <p:nvPr/>
        </p:nvSpPr>
        <p:spPr>
          <a:xfrm>
            <a:off x="1085651" y="2903946"/>
            <a:ext cx="3684814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Regimes de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Empreitada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0" name="Picture 4" descr="Como montar um planejamento de obras em 5 passos">
            <a:extLst>
              <a:ext uri="{FF2B5EF4-FFF2-40B4-BE49-F238E27FC236}">
                <a16:creationId xmlns:a16="http://schemas.microsoft.com/office/drawing/2014/main" id="{C108365E-7B0A-46DD-9FB1-9645D118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851" y="0"/>
            <a:ext cx="3512594" cy="233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O papel do cronograma físico-financeiro no planejamento da sua obra -  Arquitecasa">
            <a:extLst>
              <a:ext uri="{FF2B5EF4-FFF2-40B4-BE49-F238E27FC236}">
                <a16:creationId xmlns:a16="http://schemas.microsoft.com/office/drawing/2014/main" id="{719C32F2-9AF8-4072-9845-713EE6D2C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45" y="4446209"/>
            <a:ext cx="3568436" cy="23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5A2D41F6-5D10-4A82-9C37-8032195E4B80}"/>
              </a:ext>
            </a:extLst>
          </p:cNvPr>
          <p:cNvCxnSpPr/>
          <p:nvPr/>
        </p:nvCxnSpPr>
        <p:spPr>
          <a:xfrm>
            <a:off x="1084371" y="357017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742F8BF0-08F7-4EE2-5E78-B54FDF72F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B2B210AA-BB32-B5A4-B09E-D0EA181689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49707E38-463D-A0F4-686F-2B6D8515F310}"/>
              </a:ext>
            </a:extLst>
          </p:cNvPr>
          <p:cNvSpPr txBox="1"/>
          <p:nvPr/>
        </p:nvSpPr>
        <p:spPr>
          <a:xfrm>
            <a:off x="4567083" y="1902024"/>
            <a:ext cx="6685508" cy="4194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+mj-lt"/>
              </a:rPr>
              <a:t>A Lei prevê sete regimes de execução de contratos para as obra públicas: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a) empreitada por preço global 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b) empreitada por preço unitário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c) tarefa 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d) empreitada integral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e) contratação integrada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f) contratação semi-integrada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+mj-lt"/>
              </a:rPr>
              <a:t>g) fornecimento e prestação de serviço associado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>
                  <a:alpha val="60000"/>
                </a:schemeClr>
              </a:solidFill>
              <a:latin typeface="+mj-lt"/>
              <a:ea typeface="Titillium" charset="0"/>
              <a:cs typeface="Titillium" charset="0"/>
            </a:endParaRPr>
          </a:p>
        </p:txBody>
      </p:sp>
      <p:sp>
        <p:nvSpPr>
          <p:cNvPr id="28" name="Chave Direita 27">
            <a:extLst>
              <a:ext uri="{FF2B5EF4-FFF2-40B4-BE49-F238E27FC236}">
                <a16:creationId xmlns:a16="http://schemas.microsoft.com/office/drawing/2014/main" id="{E13CA26C-7A1C-4523-5883-E64658CEE0B9}"/>
              </a:ext>
            </a:extLst>
          </p:cNvPr>
          <p:cNvSpPr/>
          <p:nvPr/>
        </p:nvSpPr>
        <p:spPr>
          <a:xfrm>
            <a:off x="9012568" y="2914870"/>
            <a:ext cx="314276" cy="15313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F2B80A0-AB68-DC4C-02C8-4AC63BBD841C}"/>
              </a:ext>
            </a:extLst>
          </p:cNvPr>
          <p:cNvSpPr txBox="1"/>
          <p:nvPr/>
        </p:nvSpPr>
        <p:spPr>
          <a:xfrm>
            <a:off x="9233276" y="3443012"/>
            <a:ext cx="1827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Titillium" charset="0"/>
              </a:rPr>
              <a:t>Lei nº 8.666/93</a:t>
            </a:r>
            <a:endParaRPr lang="pt-BR" sz="1400" b="1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934B86D-16D8-70E9-E3D2-78771DDA8E3B}"/>
              </a:ext>
            </a:extLst>
          </p:cNvPr>
          <p:cNvSpPr txBox="1"/>
          <p:nvPr/>
        </p:nvSpPr>
        <p:spPr>
          <a:xfrm>
            <a:off x="9611747" y="3737925"/>
            <a:ext cx="1827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Titillium" charset="0"/>
              </a:rPr>
              <a:t>Lei nº 12.462/11</a:t>
            </a:r>
            <a:endParaRPr lang="pt-BR" sz="1400" b="1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69CB9B1F-5915-70A0-C6DE-A837C669AA7D}"/>
              </a:ext>
            </a:extLst>
          </p:cNvPr>
          <p:cNvSpPr txBox="1"/>
          <p:nvPr/>
        </p:nvSpPr>
        <p:spPr>
          <a:xfrm>
            <a:off x="10024277" y="4026270"/>
            <a:ext cx="1827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Titillium" charset="0"/>
              </a:rPr>
              <a:t>Lei nº 13.303/16</a:t>
            </a:r>
            <a:endParaRPr lang="pt-BR" sz="1400" b="1" dirty="0"/>
          </a:p>
        </p:txBody>
      </p:sp>
      <p:sp>
        <p:nvSpPr>
          <p:cNvPr id="35" name="Chave Direita 34">
            <a:extLst>
              <a:ext uri="{FF2B5EF4-FFF2-40B4-BE49-F238E27FC236}">
                <a16:creationId xmlns:a16="http://schemas.microsoft.com/office/drawing/2014/main" id="{B0D8D093-33C2-715D-0828-FE8CFB986A3C}"/>
              </a:ext>
            </a:extLst>
          </p:cNvPr>
          <p:cNvSpPr/>
          <p:nvPr/>
        </p:nvSpPr>
        <p:spPr>
          <a:xfrm>
            <a:off x="9284867" y="2914870"/>
            <a:ext cx="284231" cy="18297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have Direita 35">
            <a:extLst>
              <a:ext uri="{FF2B5EF4-FFF2-40B4-BE49-F238E27FC236}">
                <a16:creationId xmlns:a16="http://schemas.microsoft.com/office/drawing/2014/main" id="{A98CB3AD-0B61-AFBE-2319-156F22CBEB2C}"/>
              </a:ext>
            </a:extLst>
          </p:cNvPr>
          <p:cNvSpPr/>
          <p:nvPr/>
        </p:nvSpPr>
        <p:spPr>
          <a:xfrm>
            <a:off x="9846342" y="2914870"/>
            <a:ext cx="126365" cy="22542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have Direita 37">
            <a:extLst>
              <a:ext uri="{FF2B5EF4-FFF2-40B4-BE49-F238E27FC236}">
                <a16:creationId xmlns:a16="http://schemas.microsoft.com/office/drawing/2014/main" id="{178613DF-2D75-5311-CF25-FDF718FDB5B0}"/>
              </a:ext>
            </a:extLst>
          </p:cNvPr>
          <p:cNvSpPr/>
          <p:nvPr/>
        </p:nvSpPr>
        <p:spPr>
          <a:xfrm>
            <a:off x="10888034" y="2914871"/>
            <a:ext cx="312781" cy="26648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B3BA65C-BE57-DB2F-0929-8E8E165FF43E}"/>
              </a:ext>
            </a:extLst>
          </p:cNvPr>
          <p:cNvSpPr txBox="1"/>
          <p:nvPr/>
        </p:nvSpPr>
        <p:spPr>
          <a:xfrm>
            <a:off x="10938072" y="4269157"/>
            <a:ext cx="18275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Titillium" charset="0"/>
              </a:rPr>
              <a:t>Lei nº 14.133/21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808209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3" grpId="0"/>
      <p:bldP spid="34" grpId="0"/>
      <p:bldP spid="35" grpId="0" animBg="1"/>
      <p:bldP spid="36" grpId="0" animBg="1"/>
      <p:bldP spid="38" grpId="0" animBg="1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utoShape 3">
            <a:extLst>
              <a:ext uri="{FF2B5EF4-FFF2-40B4-BE49-F238E27FC236}">
                <a16:creationId xmlns:a16="http://schemas.microsoft.com/office/drawing/2014/main" id="{C88393F4-5149-464F-84A2-85BCF3573756}"/>
              </a:ext>
            </a:extLst>
          </p:cNvPr>
          <p:cNvSpPr>
            <a:spLocks/>
          </p:cNvSpPr>
          <p:nvPr/>
        </p:nvSpPr>
        <p:spPr bwMode="auto">
          <a:xfrm rot="21402293">
            <a:off x="1506118" y="4404688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3F656879-0743-43A5-86AD-24C233ABA8E8}"/>
              </a:ext>
            </a:extLst>
          </p:cNvPr>
          <p:cNvSpPr>
            <a:spLocks/>
          </p:cNvSpPr>
          <p:nvPr/>
        </p:nvSpPr>
        <p:spPr bwMode="auto">
          <a:xfrm rot="21402293">
            <a:off x="3580390" y="-288747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9" name="Espaço Reservado para Imagem 8" descr="Ponte e prédios ao fundo&#10;&#10;Descrição gerada automaticamente">
            <a:extLst>
              <a:ext uri="{FF2B5EF4-FFF2-40B4-BE49-F238E27FC236}">
                <a16:creationId xmlns:a16="http://schemas.microsoft.com/office/drawing/2014/main" id="{3538F0F5-25B8-4429-A4ED-0FFA1E21BE6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softEdge rad="0"/>
          </a:effectLst>
        </p:spPr>
      </p:pic>
      <p:sp>
        <p:nvSpPr>
          <p:cNvPr id="22" name="TextBox 21"/>
          <p:cNvSpPr txBox="1"/>
          <p:nvPr/>
        </p:nvSpPr>
        <p:spPr>
          <a:xfrm>
            <a:off x="1140665" y="1919279"/>
            <a:ext cx="8309784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BUILDING</a:t>
            </a:r>
            <a:r>
              <a:rPr lang="en-US" sz="4000" b="1" dirty="0">
                <a:latin typeface="+mj-lt"/>
                <a:ea typeface="Titillium Light" charset="0"/>
                <a:cs typeface="Titillium Light" charset="0"/>
              </a:rPr>
              <a:t>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IN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rPr>
              <a:t>FORMATION </a:t>
            </a:r>
          </a:p>
          <a:p>
            <a:pPr algn="ctr"/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MOD</a:t>
            </a:r>
            <a:r>
              <a:rPr lang="en-US" sz="4000" b="1" dirty="0">
                <a:solidFill>
                  <a:schemeClr val="bg1"/>
                </a:solidFill>
                <a:latin typeface="+mj-lt"/>
                <a:ea typeface="Titillium Light" charset="0"/>
                <a:cs typeface="Titillium Light" charset="0"/>
              </a:rPr>
              <a:t>ELING</a:t>
            </a:r>
          </a:p>
        </p:txBody>
      </p:sp>
      <p:sp>
        <p:nvSpPr>
          <p:cNvPr id="28" name="AutoShape 3">
            <a:extLst>
              <a:ext uri="{FF2B5EF4-FFF2-40B4-BE49-F238E27FC236}">
                <a16:creationId xmlns:a16="http://schemas.microsoft.com/office/drawing/2014/main" id="{D81E97DC-141F-46D6-A192-52028C797CD1}"/>
              </a:ext>
            </a:extLst>
          </p:cNvPr>
          <p:cNvSpPr>
            <a:spLocks/>
          </p:cNvSpPr>
          <p:nvPr/>
        </p:nvSpPr>
        <p:spPr bwMode="auto">
          <a:xfrm>
            <a:off x="5622955" y="-384890"/>
            <a:ext cx="6199934" cy="6199926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A4754491-A612-45A6-A133-34003C62F838}"/>
              </a:ext>
            </a:extLst>
          </p:cNvPr>
          <p:cNvSpPr>
            <a:spLocks/>
          </p:cNvSpPr>
          <p:nvPr/>
        </p:nvSpPr>
        <p:spPr bwMode="auto">
          <a:xfrm rot="21402293">
            <a:off x="4711232" y="4358340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BAA207EA-407F-4A7F-8D77-3C089A6CFD1D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F2073576-5551-47E7-97C3-BA464B3B5BD8}"/>
              </a:ext>
            </a:extLst>
          </p:cNvPr>
          <p:cNvSpPr>
            <a:spLocks/>
          </p:cNvSpPr>
          <p:nvPr/>
        </p:nvSpPr>
        <p:spPr bwMode="auto">
          <a:xfrm rot="21402293">
            <a:off x="11236169" y="355496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6A4D595F-BBDE-4FD4-9A0D-A70F816C4CCF}"/>
              </a:ext>
            </a:extLst>
          </p:cNvPr>
          <p:cNvSpPr>
            <a:spLocks/>
          </p:cNvSpPr>
          <p:nvPr/>
        </p:nvSpPr>
        <p:spPr bwMode="auto">
          <a:xfrm rot="21402293">
            <a:off x="5383929" y="5815549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5" name="Espaço Reservado para Imagem 15" descr="Prédio com janelas em cima&#10;&#10;Descrição gerada automaticamente">
            <a:extLst>
              <a:ext uri="{FF2B5EF4-FFF2-40B4-BE49-F238E27FC236}">
                <a16:creationId xmlns:a16="http://schemas.microsoft.com/office/drawing/2014/main" id="{A39DF585-E09D-4065-8CEB-0BE855BC58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1464" y="405214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36" name="Espaço Reservado para Imagem 26">
            <a:extLst>
              <a:ext uri="{FF2B5EF4-FFF2-40B4-BE49-F238E27FC236}">
                <a16:creationId xmlns:a16="http://schemas.microsoft.com/office/drawing/2014/main" id="{6F5007D8-E35B-410E-ACC6-D86101FBA9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1065" y="1410812"/>
            <a:ext cx="1304263" cy="1304262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37" name="Espaço Reservado para Imagem 19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E24D2C0F-E50A-40C5-BB33-77F585D119B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2791" y="4423185"/>
            <a:ext cx="1627058" cy="1627057"/>
          </a:xfrm>
        </p:spPr>
      </p:pic>
      <p:pic>
        <p:nvPicPr>
          <p:cNvPr id="38" name="Espaço Reservado para Imagem 22" descr="Prédio com janelas em cima&#10;&#10;Descrição gerada automaticamente">
            <a:extLst>
              <a:ext uri="{FF2B5EF4-FFF2-40B4-BE49-F238E27FC236}">
                <a16:creationId xmlns:a16="http://schemas.microsoft.com/office/drawing/2014/main" id="{C950A6A4-FCF8-4FE2-93AE-C693A8C9053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10019" y="5103185"/>
            <a:ext cx="1303338" cy="1303337"/>
          </a:xfrm>
          <a:custGeom>
            <a:avLst/>
            <a:gdLst>
              <a:gd name="connsiteX0" fmla="*/ 1090639 w 2181277"/>
              <a:gd name="connsiteY0" fmla="*/ 0 h 2181277"/>
              <a:gd name="connsiteX1" fmla="*/ 1530401 w 2181277"/>
              <a:gd name="connsiteY1" fmla="*/ 181378 h 2181277"/>
              <a:gd name="connsiteX2" fmla="*/ 1999900 w 2181277"/>
              <a:gd name="connsiteY2" fmla="*/ 650877 h 2181277"/>
              <a:gd name="connsiteX3" fmla="*/ 1999900 w 2181277"/>
              <a:gd name="connsiteY3" fmla="*/ 1530401 h 2181277"/>
              <a:gd name="connsiteX4" fmla="*/ 1530401 w 2181277"/>
              <a:gd name="connsiteY4" fmla="*/ 1999900 h 2181277"/>
              <a:gd name="connsiteX5" fmla="*/ 650877 w 2181277"/>
              <a:gd name="connsiteY5" fmla="*/ 1999900 h 2181277"/>
              <a:gd name="connsiteX6" fmla="*/ 181378 w 2181277"/>
              <a:gd name="connsiteY6" fmla="*/ 1530401 h 2181277"/>
              <a:gd name="connsiteX7" fmla="*/ 181378 w 2181277"/>
              <a:gd name="connsiteY7" fmla="*/ 650877 h 2181277"/>
              <a:gd name="connsiteX8" fmla="*/ 650877 w 2181277"/>
              <a:gd name="connsiteY8" fmla="*/ 181378 h 2181277"/>
              <a:gd name="connsiteX9" fmla="*/ 1090639 w 2181277"/>
              <a:gd name="connsiteY9" fmla="*/ 0 h 218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1277" h="2181277">
                <a:moveTo>
                  <a:pt x="1090639" y="0"/>
                </a:moveTo>
                <a:cubicBezTo>
                  <a:pt x="1250061" y="0"/>
                  <a:pt x="1409483" y="60459"/>
                  <a:pt x="1530401" y="181378"/>
                </a:cubicBezTo>
                <a:lnTo>
                  <a:pt x="1999900" y="650877"/>
                </a:lnTo>
                <a:cubicBezTo>
                  <a:pt x="2241737" y="892714"/>
                  <a:pt x="2241737" y="1288564"/>
                  <a:pt x="1999900" y="1530401"/>
                </a:cubicBezTo>
                <a:lnTo>
                  <a:pt x="1530401" y="1999900"/>
                </a:lnTo>
                <a:cubicBezTo>
                  <a:pt x="1288564" y="2241737"/>
                  <a:pt x="892714" y="2241737"/>
                  <a:pt x="650877" y="1999900"/>
                </a:cubicBezTo>
                <a:lnTo>
                  <a:pt x="181378" y="1530401"/>
                </a:lnTo>
                <a:cubicBezTo>
                  <a:pt x="-60459" y="1288564"/>
                  <a:pt x="-60459" y="892714"/>
                  <a:pt x="181378" y="650877"/>
                </a:cubicBezTo>
                <a:lnTo>
                  <a:pt x="650877" y="181378"/>
                </a:lnTo>
                <a:cubicBezTo>
                  <a:pt x="771796" y="60459"/>
                  <a:pt x="931217" y="0"/>
                  <a:pt x="1090639" y="0"/>
                </a:cubicBez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</p:pic>
      <p:pic>
        <p:nvPicPr>
          <p:cNvPr id="39" name="Espaço Reservado para Imagem 28" descr="Tela de computado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id="{D8C7E632-0B50-4E78-BF5D-8CD86399303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10814" y="0"/>
            <a:ext cx="2821627" cy="2821625"/>
          </a:xfrm>
        </p:spPr>
      </p:pic>
      <p:pic>
        <p:nvPicPr>
          <p:cNvPr id="40" name="Espaço Reservado para Imagem 17">
            <a:extLst>
              <a:ext uri="{FF2B5EF4-FFF2-40B4-BE49-F238E27FC236}">
                <a16:creationId xmlns:a16="http://schemas.microsoft.com/office/drawing/2014/main" id="{18CC1FB4-7749-4E15-99D8-8FB737D1A87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10" cstate="screen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0000"/>
                    </a14:imgEffect>
                    <a14:imgEffect>
                      <a14:colorTemperature colorTemp="5300"/>
                    </a14:imgEffect>
                    <a14:imgEffect>
                      <a14:brightnessContrast bright="50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2426" y="-1410813"/>
            <a:ext cx="2821627" cy="2821625"/>
          </a:xfrm>
        </p:spPr>
      </p:pic>
      <p:pic>
        <p:nvPicPr>
          <p:cNvPr id="41" name="Espaço Reservado para Imagem 24" descr="Diagrama, Desenho técnico&#10;&#10;Descrição gerada automaticamente">
            <a:extLst>
              <a:ext uri="{FF2B5EF4-FFF2-40B4-BE49-F238E27FC236}">
                <a16:creationId xmlns:a16="http://schemas.microsoft.com/office/drawing/2014/main" id="{C0657AAE-6599-4B63-B0DB-342F8003D5B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11065" y="3784102"/>
            <a:ext cx="2821627" cy="2821625"/>
          </a:xfrm>
        </p:spPr>
      </p:pic>
      <p:cxnSp>
        <p:nvCxnSpPr>
          <p:cNvPr id="42" name="Straight Connector 25">
            <a:extLst>
              <a:ext uri="{FF2B5EF4-FFF2-40B4-BE49-F238E27FC236}">
                <a16:creationId xmlns:a16="http://schemas.microsoft.com/office/drawing/2014/main" id="{74EB85CF-EC1A-47BE-ABDB-FBA9E8A35BCC}"/>
              </a:ext>
            </a:extLst>
          </p:cNvPr>
          <p:cNvCxnSpPr/>
          <p:nvPr/>
        </p:nvCxnSpPr>
        <p:spPr>
          <a:xfrm>
            <a:off x="4459408" y="317069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C0AC9781-B3CE-6CB6-2B55-B57B0A8FE8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291487" y="-731759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EDE70BBF-FB72-AD7D-1AFC-6997E967E0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9852" y="556194"/>
            <a:ext cx="5460395" cy="4947765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latin typeface="+mj-lt"/>
              </a:rPr>
              <a:t>Adoção Gradativa de Tecnologias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: Os órgãos da Administração com competências regulamentares relativas às atividades de administração de materiais, de obras e serviços e de licitações e contratos deverão promover a adoção gradativa de 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tecnologias e processos integrados que permitam a criação, utilização e atualização de modelos digitais de obras e serviços de engenharia. (art. 19)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Nas licitações de obras e serviços de engenharia e arquitetura, sempre que adequada ao objeto licitação, será preferencialmente adotada a Modelagem da Informação da Construção </a:t>
            </a: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(</a:t>
            </a:r>
            <a:r>
              <a:rPr lang="pt-BR" b="1" dirty="0">
                <a:solidFill>
                  <a:srgbClr val="002060"/>
                </a:solidFill>
                <a:latin typeface="+mj-lt"/>
              </a:rPr>
              <a:t>Building Information Modeling – BIM</a:t>
            </a:r>
            <a:r>
              <a:rPr lang="pt-BR" sz="1600" b="1" dirty="0">
                <a:solidFill>
                  <a:srgbClr val="0070C0">
                    <a:alpha val="60000"/>
                  </a:srgbClr>
                </a:solidFill>
                <a:latin typeface="Titillium" charset="0"/>
              </a:rPr>
              <a:t>)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 charset="0"/>
              </a:rPr>
              <a:t>, ou de tecnologias e processos  integrados similares ou mais avançados que venham substituí-la. (Art. 19, § 3º)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82256" y="3260964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E3A2B1BA-CD61-4B8B-99BA-180E469E55F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1" r="33751"/>
          <a:stretch/>
        </p:blipFill>
        <p:spPr>
          <a:xfrm>
            <a:off x="9448800" y="1371600"/>
            <a:ext cx="2743200" cy="5486400"/>
          </a:xfr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0CC64A4-BEFC-4E84-A728-ACD7E718D9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479" y="0"/>
            <a:ext cx="2216761" cy="1292787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8519487B-6343-4A8E-9B5D-62896E7D7D2A}"/>
              </a:ext>
            </a:extLst>
          </p:cNvPr>
          <p:cNvSpPr txBox="1"/>
          <p:nvPr/>
        </p:nvSpPr>
        <p:spPr>
          <a:xfrm>
            <a:off x="590527" y="2043524"/>
            <a:ext cx="3684814" cy="894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defRPr sz="4800" b="1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pt-B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Obras e Serviços de Engenharia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4971BA3-1065-4311-96CB-051B03F8B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3491" y="6027320"/>
            <a:ext cx="2184381" cy="830680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52762405-1233-4ABD-AFFC-89080FBF64C8}"/>
              </a:ext>
            </a:extLst>
          </p:cNvPr>
          <p:cNvSpPr txBox="1"/>
          <p:nvPr/>
        </p:nvSpPr>
        <p:spPr>
          <a:xfrm>
            <a:off x="782256" y="3597036"/>
            <a:ext cx="2739593" cy="2164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5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TECNOLOGIAS</a:t>
            </a:r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45660F8E-7297-C255-F4F4-B17425A33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27682" y="-713514"/>
            <a:ext cx="4104640" cy="4142514"/>
          </a:xfrm>
          <a:prstGeom prst="rect">
            <a:avLst/>
          </a:prstGeom>
        </p:spPr>
      </p:pic>
      <p:pic>
        <p:nvPicPr>
          <p:cNvPr id="7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5CE7F24C-0A93-C670-1004-50A115A528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4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0704" y="3604011"/>
            <a:ext cx="3865809" cy="205184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spc="300" dirty="0">
                <a:latin typeface="Titillium" charset="0"/>
                <a:ea typeface="Titillium" charset="0"/>
                <a:cs typeface="Titillium" charset="0"/>
              </a:rPr>
              <a:t>PROCURADOR DO ESTADO DO PARANÁ</a:t>
            </a: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750378" y="401220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310D2197-5465-4A7C-A032-81783BE693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898" y="1074480"/>
            <a:ext cx="1600200" cy="1733550"/>
          </a:xfrm>
        </p:spPr>
      </p:pic>
      <p:sp>
        <p:nvSpPr>
          <p:cNvPr id="6" name="TextBox 21">
            <a:extLst>
              <a:ext uri="{FF2B5EF4-FFF2-40B4-BE49-F238E27FC236}">
                <a16:creationId xmlns:a16="http://schemas.microsoft.com/office/drawing/2014/main" id="{711B682D-D764-4B59-A445-484FFF863E0F}"/>
              </a:ext>
            </a:extLst>
          </p:cNvPr>
          <p:cNvSpPr txBox="1"/>
          <p:nvPr/>
        </p:nvSpPr>
        <p:spPr>
          <a:xfrm>
            <a:off x="2979829" y="568798"/>
            <a:ext cx="623233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OBRIGADO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7D5A379-8AA2-4591-B900-ADBF4A145E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7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602" y="2582068"/>
            <a:ext cx="2698011" cy="157344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CB6E6DE-CC53-43E9-AF11-EE32583421AE}"/>
              </a:ext>
            </a:extLst>
          </p:cNvPr>
          <p:cNvSpPr/>
          <p:nvPr/>
        </p:nvSpPr>
        <p:spPr>
          <a:xfrm>
            <a:off x="10470382" y="6380703"/>
            <a:ext cx="1721618" cy="477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 descr="Instagram">
            <a:hlinkClick r:id="rId6"/>
            <a:extLst>
              <a:ext uri="{FF2B5EF4-FFF2-40B4-BE49-F238E27FC236}">
                <a16:creationId xmlns:a16="http://schemas.microsoft.com/office/drawing/2014/main" id="{4124D241-5A11-6824-0901-9E4590DA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42" y="5395897"/>
            <a:ext cx="9810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EA69116-09FC-6F2B-0D80-B103A1A9AE51}"/>
              </a:ext>
            </a:extLst>
          </p:cNvPr>
          <p:cNvSpPr txBox="1"/>
          <p:nvPr/>
        </p:nvSpPr>
        <p:spPr>
          <a:xfrm>
            <a:off x="3671622" y="5740813"/>
            <a:ext cx="2408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+mn-ea"/>
                <a:cs typeface="+mn-cs"/>
              </a:rPr>
              <a:t>hamilton.bonatto</a:t>
            </a:r>
            <a:endParaRPr lang="pt-BR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25D4694-5282-3FC3-4E50-B3D943F7DB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2938" y="4754547"/>
            <a:ext cx="1544132" cy="51878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0D6F677-E4D6-05A6-1429-F11EF6A8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790" y="5372686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m para icone instagram">
            <a:extLst>
              <a:ext uri="{FF2B5EF4-FFF2-40B4-BE49-F238E27FC236}">
                <a16:creationId xmlns:a16="http://schemas.microsoft.com/office/drawing/2014/main" id="{71CDCAA8-F831-632D-96D1-07775B0F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653" y="5269329"/>
            <a:ext cx="518781" cy="51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B4CE4856-B77A-C815-5A7B-B7B0056C84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1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FA0024C-D8B1-380D-2FD0-CB5EDDCAAA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48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ço Reservado para Imagem 12" descr="Padrão do plano de fundo&#10;&#10;Descrição gerada automaticamente">
            <a:extLst>
              <a:ext uri="{FF2B5EF4-FFF2-40B4-BE49-F238E27FC236}">
                <a16:creationId xmlns:a16="http://schemas.microsoft.com/office/drawing/2014/main" id="{E141B17D-00C1-4888-9C64-86A68BC383E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911225"/>
            <a:ext cx="1295400" cy="1403350"/>
          </a:xfrm>
        </p:spPr>
      </p:pic>
      <p:pic>
        <p:nvPicPr>
          <p:cNvPr id="17" name="Espaço Reservado para Imagem 16" descr="Edifício de tijolos&#10;&#10;Descrição gerada automaticamente com confiança média">
            <a:extLst>
              <a:ext uri="{FF2B5EF4-FFF2-40B4-BE49-F238E27FC236}">
                <a16:creationId xmlns:a16="http://schemas.microsoft.com/office/drawing/2014/main" id="{B59178DD-AA38-4A1A-A32D-F24631B6459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6075" y="3470275"/>
            <a:ext cx="1295400" cy="1401763"/>
          </a:xfr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6096000" y="-129092"/>
            <a:ext cx="0" cy="700592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6096000" y="2701269"/>
            <a:ext cx="0" cy="533421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096000" y="5177790"/>
            <a:ext cx="0" cy="1840230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291162" y="1502051"/>
            <a:ext cx="1631192" cy="298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latin typeface="Titillium Lt" panose="00000300000000000000" pitchFamily="50" charset="0"/>
                <a:ea typeface="Titillium" charset="0"/>
                <a:cs typeface="Titillium" charset="0"/>
              </a:rPr>
              <a:t>a)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79491" y="1075876"/>
            <a:ext cx="4450493" cy="3135177"/>
            <a:chOff x="7079491" y="761352"/>
            <a:chExt cx="4450493" cy="3135177"/>
          </a:xfrm>
        </p:grpSpPr>
        <p:sp>
          <p:nvSpPr>
            <p:cNvPr id="25" name="TextBox 24"/>
            <p:cNvSpPr txBox="1"/>
            <p:nvPr/>
          </p:nvSpPr>
          <p:spPr>
            <a:xfrm>
              <a:off x="7079491" y="761352"/>
              <a:ext cx="445049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pt-BR" b="1" spc="200" dirty="0">
                  <a:latin typeface="Titillium" charset="0"/>
                  <a:ea typeface="Titillium" charset="0"/>
                  <a:cs typeface="Titillium" charset="0"/>
                </a:rPr>
                <a:t>SERVIÇOS COMUNS E SERVIÇOS ESPECIAIS DE ENGENHARIA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079491" y="1352178"/>
              <a:ext cx="4293357" cy="2544351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1600" dirty="0">
                  <a:solidFill>
                    <a:schemeClr val="tx1">
                      <a:alpha val="60000"/>
                    </a:schemeClr>
                  </a:solidFill>
                  <a:latin typeface="Titillium" charset="0"/>
                  <a:ea typeface="Titillium" charset="0"/>
                  <a:cs typeface="Titillium" charset="0"/>
                </a:rPr>
                <a:t>serviço comum de engenharia: todo serviço de engenharia que tem por objeto ações, objetivamente padronizáveis em termos de desempenho e qualidade, de manutenção, de adequação e de adaptação de bens móveis e imóveis, com preservação das características originais dos bens;</a:t>
              </a:r>
              <a:endParaRPr lang="en-US" sz="1600" dirty="0">
                <a:solidFill>
                  <a:schemeClr val="tx1">
                    <a:alpha val="60000"/>
                  </a:schemeClr>
                </a:solidFill>
                <a:latin typeface="Titillium" charset="0"/>
                <a:ea typeface="Titillium" charset="0"/>
                <a:cs typeface="Titillium" charset="0"/>
              </a:endParaRPr>
            </a:p>
          </p:txBody>
        </p:sp>
      </p:grpSp>
      <p:sp>
        <p:nvSpPr>
          <p:cNvPr id="37" name="TextBox 23">
            <a:extLst>
              <a:ext uri="{FF2B5EF4-FFF2-40B4-BE49-F238E27FC236}">
                <a16:creationId xmlns:a16="http://schemas.microsoft.com/office/drawing/2014/main" id="{CABEB173-217D-4AFC-A357-BCB4C4EAC174}"/>
              </a:ext>
            </a:extLst>
          </p:cNvPr>
          <p:cNvSpPr txBox="1"/>
          <p:nvPr/>
        </p:nvSpPr>
        <p:spPr>
          <a:xfrm>
            <a:off x="1034747" y="1997667"/>
            <a:ext cx="4468201" cy="36753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DEFINIÇÕES</a:t>
            </a:r>
          </a:p>
        </p:txBody>
      </p:sp>
      <p:sp>
        <p:nvSpPr>
          <p:cNvPr id="38" name="TextBox 24">
            <a:extLst>
              <a:ext uri="{FF2B5EF4-FFF2-40B4-BE49-F238E27FC236}">
                <a16:creationId xmlns:a16="http://schemas.microsoft.com/office/drawing/2014/main" id="{53C74A3E-7B87-41FA-93CA-6323DD6F8DF3}"/>
              </a:ext>
            </a:extLst>
          </p:cNvPr>
          <p:cNvSpPr txBox="1"/>
          <p:nvPr/>
        </p:nvSpPr>
        <p:spPr>
          <a:xfrm>
            <a:off x="976015" y="885109"/>
            <a:ext cx="4526933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39" name="Straight Connector 25">
            <a:extLst>
              <a:ext uri="{FF2B5EF4-FFF2-40B4-BE49-F238E27FC236}">
                <a16:creationId xmlns:a16="http://schemas.microsoft.com/office/drawing/2014/main" id="{8A588144-64C5-496F-B4CF-00C8F0422DBE}"/>
              </a:ext>
            </a:extLst>
          </p:cNvPr>
          <p:cNvCxnSpPr/>
          <p:nvPr/>
        </p:nvCxnSpPr>
        <p:spPr>
          <a:xfrm>
            <a:off x="1034747" y="18504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1">
            <a:extLst>
              <a:ext uri="{FF2B5EF4-FFF2-40B4-BE49-F238E27FC236}">
                <a16:creationId xmlns:a16="http://schemas.microsoft.com/office/drawing/2014/main" id="{D2E3409F-543A-446E-81AD-DA16D5887225}"/>
              </a:ext>
            </a:extLst>
          </p:cNvPr>
          <p:cNvSpPr txBox="1"/>
          <p:nvPr/>
        </p:nvSpPr>
        <p:spPr>
          <a:xfrm>
            <a:off x="5280404" y="4061749"/>
            <a:ext cx="1631192" cy="298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latin typeface="Titillium Lt" panose="00000300000000000000" pitchFamily="50" charset="0"/>
                <a:ea typeface="Titillium" charset="0"/>
                <a:cs typeface="Titillium" charset="0"/>
              </a:rPr>
              <a:t>b)</a:t>
            </a:r>
          </a:p>
        </p:txBody>
      </p:sp>
      <p:grpSp>
        <p:nvGrpSpPr>
          <p:cNvPr id="44" name="Group 26">
            <a:extLst>
              <a:ext uri="{FF2B5EF4-FFF2-40B4-BE49-F238E27FC236}">
                <a16:creationId xmlns:a16="http://schemas.microsoft.com/office/drawing/2014/main" id="{BADB09D4-5F2B-4B5A-B804-836C69A20EA4}"/>
              </a:ext>
            </a:extLst>
          </p:cNvPr>
          <p:cNvGrpSpPr/>
          <p:nvPr/>
        </p:nvGrpSpPr>
        <p:grpSpPr>
          <a:xfrm>
            <a:off x="662016" y="3698100"/>
            <a:ext cx="4450493" cy="1657849"/>
            <a:chOff x="7079491" y="761352"/>
            <a:chExt cx="4450493" cy="1657849"/>
          </a:xfrm>
        </p:grpSpPr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98B0A526-B06B-4320-8422-8C8F3ECE3A7B}"/>
                </a:ext>
              </a:extLst>
            </p:cNvPr>
            <p:cNvSpPr txBox="1"/>
            <p:nvPr/>
          </p:nvSpPr>
          <p:spPr>
            <a:xfrm>
              <a:off x="7079491" y="761352"/>
              <a:ext cx="445049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pt-BR" b="1" spc="200" dirty="0">
                  <a:latin typeface="Titillium" charset="0"/>
                  <a:ea typeface="Titillium" charset="0"/>
                  <a:cs typeface="Titillium" charset="0"/>
                </a:rPr>
                <a:t>SERVIÇOS ESPECIAL DE ENGENHARIA</a:t>
              </a:r>
            </a:p>
          </p:txBody>
        </p:sp>
        <p:sp>
          <p:nvSpPr>
            <p:cNvPr id="46" name="TextBox 25">
              <a:extLst>
                <a:ext uri="{FF2B5EF4-FFF2-40B4-BE49-F238E27FC236}">
                  <a16:creationId xmlns:a16="http://schemas.microsoft.com/office/drawing/2014/main" id="{1D9F8909-016C-4297-9729-C5F8D714CFDE}"/>
                </a:ext>
              </a:extLst>
            </p:cNvPr>
            <p:cNvSpPr txBox="1"/>
            <p:nvPr/>
          </p:nvSpPr>
          <p:spPr>
            <a:xfrm>
              <a:off x="7079491" y="1352178"/>
              <a:ext cx="4293357" cy="1067023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sz="1600" dirty="0">
                  <a:solidFill>
                    <a:schemeClr val="tx1">
                      <a:alpha val="60000"/>
                    </a:schemeClr>
                  </a:solidFill>
                  <a:latin typeface="Titillium" charset="0"/>
                  <a:ea typeface="Titillium" charset="0"/>
                  <a:cs typeface="Titillium" charset="0"/>
                </a:rPr>
                <a:t>aquele que, por sua alta heterogeneidade ou complexidade, não pode se enquadrar na definição constante da alínea “a” deste inciso; </a:t>
              </a:r>
            </a:p>
          </p:txBody>
        </p:sp>
      </p:grpSp>
      <p:sp>
        <p:nvSpPr>
          <p:cNvPr id="19" name="AutoShape 3">
            <a:extLst>
              <a:ext uri="{FF2B5EF4-FFF2-40B4-BE49-F238E27FC236}">
                <a16:creationId xmlns:a16="http://schemas.microsoft.com/office/drawing/2014/main" id="{5C1C1C80-D589-4A79-9C61-5F97AA8747A6}"/>
              </a:ext>
            </a:extLst>
          </p:cNvPr>
          <p:cNvSpPr>
            <a:spLocks/>
          </p:cNvSpPr>
          <p:nvPr/>
        </p:nvSpPr>
        <p:spPr bwMode="auto">
          <a:xfrm rot="21402293">
            <a:off x="-373785" y="4837667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315A618B-D47D-430B-AC08-E63069EA4A32}"/>
              </a:ext>
            </a:extLst>
          </p:cNvPr>
          <p:cNvSpPr>
            <a:spLocks/>
          </p:cNvSpPr>
          <p:nvPr/>
        </p:nvSpPr>
        <p:spPr bwMode="auto">
          <a:xfrm>
            <a:off x="10452832" y="3599862"/>
            <a:ext cx="2511614" cy="25443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57A445A4-1450-4D8B-AB42-E5EE7A57FA74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FD3AAA1A-CA9E-4E6C-87D4-076461DCB029}"/>
              </a:ext>
            </a:extLst>
          </p:cNvPr>
          <p:cNvSpPr>
            <a:spLocks/>
          </p:cNvSpPr>
          <p:nvPr/>
        </p:nvSpPr>
        <p:spPr bwMode="auto">
          <a:xfrm rot="21402293">
            <a:off x="11236169" y="355496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F4BFDEE3-2406-D5D8-9F90-B9DF30A64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435DAB8D-5DAE-E118-9314-0A53474D3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8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6096000" y="-129092"/>
            <a:ext cx="0" cy="2126759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1162" y="1352178"/>
            <a:ext cx="1631192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dirty="0">
              <a:latin typeface="Titillium" charset="0"/>
              <a:ea typeface="Titillium" charset="0"/>
              <a:cs typeface="Titillium" charset="0"/>
            </a:endParaRPr>
          </a:p>
        </p:txBody>
      </p:sp>
      <p:pic>
        <p:nvPicPr>
          <p:cNvPr id="7" name="Espaço Reservado para Imagem 6" descr="Prédio com janelas em cima&#10;&#10;Descrição gerada automaticamente">
            <a:extLst>
              <a:ext uri="{FF2B5EF4-FFF2-40B4-BE49-F238E27FC236}">
                <a16:creationId xmlns:a16="http://schemas.microsoft.com/office/drawing/2014/main" id="{B902D372-134B-4A0D-BCDC-E4446AFE9B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2299810"/>
            <a:ext cx="1295400" cy="1401956"/>
          </a:xfrm>
        </p:spPr>
      </p:pic>
      <p:sp>
        <p:nvSpPr>
          <p:cNvPr id="16" name="TextBox 25">
            <a:extLst>
              <a:ext uri="{FF2B5EF4-FFF2-40B4-BE49-F238E27FC236}">
                <a16:creationId xmlns:a16="http://schemas.microsoft.com/office/drawing/2014/main" id="{B3D6A3B3-8B31-4859-8448-52AD3723C811}"/>
              </a:ext>
            </a:extLst>
          </p:cNvPr>
          <p:cNvSpPr txBox="1"/>
          <p:nvPr/>
        </p:nvSpPr>
        <p:spPr>
          <a:xfrm>
            <a:off x="7292851" y="1852770"/>
            <a:ext cx="4450493" cy="2547108"/>
          </a:xfrm>
          <a:prstGeom prst="rect">
            <a:avLst/>
          </a:prstGeom>
          <a:noFill/>
        </p:spPr>
        <p:txBody>
          <a:bodyPr wrap="square" lIns="0" tIns="0" rIns="9144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/>
              </a:rPr>
              <a:t>Toda atividade estabelecida, por força de lei, como privativa das profissões de arquiteto e engenheiro que implica intervenção no meio ambiente por meio de um conjunto harmônico de ações que, agregadas, formam um todo que </a:t>
            </a:r>
            <a:r>
              <a:rPr lang="pt-BR" sz="1600" b="1" dirty="0">
                <a:solidFill>
                  <a:schemeClr val="tx1">
                    <a:alpha val="60000"/>
                  </a:schemeClr>
                </a:solidFill>
                <a:latin typeface="Titillium"/>
              </a:rPr>
              <a:t>inova o espaço físico da natureza ou acarreta alteração substancial das características originais de bem imóve</a:t>
            </a:r>
            <a:r>
              <a:rPr lang="pt-BR" sz="1600" dirty="0">
                <a:solidFill>
                  <a:schemeClr val="tx1">
                    <a:alpha val="60000"/>
                  </a:schemeClr>
                </a:solidFill>
                <a:latin typeface="Titillium"/>
              </a:rPr>
              <a:t>l.</a:t>
            </a:r>
            <a:endParaRPr lang="pt-BR" sz="1600" dirty="0">
              <a:solidFill>
                <a:srgbClr val="000000">
                  <a:alpha val="60000"/>
                </a:srgbClr>
              </a:solidFill>
              <a:latin typeface="Titillium" charset="0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21E7FA33-2676-45B8-BD2B-9B7E63ABE8B3}"/>
              </a:ext>
            </a:extLst>
          </p:cNvPr>
          <p:cNvSpPr txBox="1"/>
          <p:nvPr/>
        </p:nvSpPr>
        <p:spPr>
          <a:xfrm>
            <a:off x="1034747" y="1997667"/>
            <a:ext cx="4468201" cy="367537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DEFINIÇÕES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0A0D819-7619-4767-8F4C-C4A5E507D4DF}"/>
              </a:ext>
            </a:extLst>
          </p:cNvPr>
          <p:cNvSpPr txBox="1"/>
          <p:nvPr/>
        </p:nvSpPr>
        <p:spPr>
          <a:xfrm>
            <a:off x="976015" y="885109"/>
            <a:ext cx="4526933" cy="3028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7C8D0D97-EFBC-4C78-B88E-851E3C84D47B}"/>
              </a:ext>
            </a:extLst>
          </p:cNvPr>
          <p:cNvCxnSpPr/>
          <p:nvPr/>
        </p:nvCxnSpPr>
        <p:spPr>
          <a:xfrm>
            <a:off x="1034747" y="185047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>
            <a:extLst>
              <a:ext uri="{FF2B5EF4-FFF2-40B4-BE49-F238E27FC236}">
                <a16:creationId xmlns:a16="http://schemas.microsoft.com/office/drawing/2014/main" id="{2CEB5B1D-34F6-41E8-881F-21DB02179438}"/>
              </a:ext>
            </a:extLst>
          </p:cNvPr>
          <p:cNvSpPr txBox="1"/>
          <p:nvPr/>
        </p:nvSpPr>
        <p:spPr>
          <a:xfrm>
            <a:off x="5291162" y="2889860"/>
            <a:ext cx="1631192" cy="2271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itillium Lt"/>
                <a:ea typeface="Titillium" charset="0"/>
                <a:cs typeface="Titillium" charset="0"/>
              </a:rPr>
              <a:t>OBRA</a:t>
            </a:r>
            <a:endParaRPr lang="en-US" dirty="0">
              <a:latin typeface="Titillium Lt" panose="00000300000000000000" pitchFamily="50" charset="0"/>
              <a:ea typeface="Titillium" charset="0"/>
              <a:cs typeface="Titillium" charset="0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A181D433-B58D-47B1-8912-746BE645FC42}"/>
              </a:ext>
            </a:extLst>
          </p:cNvPr>
          <p:cNvSpPr>
            <a:spLocks/>
          </p:cNvSpPr>
          <p:nvPr/>
        </p:nvSpPr>
        <p:spPr bwMode="auto">
          <a:xfrm rot="11502293">
            <a:off x="7393071" y="2965758"/>
            <a:ext cx="1213042" cy="129158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402774E3-1210-4FE0-9408-F68D65E6976E}"/>
              </a:ext>
            </a:extLst>
          </p:cNvPr>
          <p:cNvSpPr>
            <a:spLocks/>
          </p:cNvSpPr>
          <p:nvPr/>
        </p:nvSpPr>
        <p:spPr bwMode="auto">
          <a:xfrm rot="11502293">
            <a:off x="8435564" y="278588"/>
            <a:ext cx="1213042" cy="12130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AA076E95-41EF-42C1-AE34-F7EBD3AEBB22}"/>
              </a:ext>
            </a:extLst>
          </p:cNvPr>
          <p:cNvSpPr>
            <a:spLocks/>
          </p:cNvSpPr>
          <p:nvPr/>
        </p:nvSpPr>
        <p:spPr bwMode="auto">
          <a:xfrm rot="11700000">
            <a:off x="1167685" y="2090649"/>
            <a:ext cx="4277943" cy="42779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53FCE0CF-DAEE-48C0-A77C-BBCDCBD47A0F}"/>
              </a:ext>
            </a:extLst>
          </p:cNvPr>
          <p:cNvSpPr>
            <a:spLocks/>
          </p:cNvSpPr>
          <p:nvPr/>
        </p:nvSpPr>
        <p:spPr bwMode="auto">
          <a:xfrm rot="11502293">
            <a:off x="6015335" y="3513914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D7ED94B-86BD-4850-B33B-7E691CDBC43D}"/>
              </a:ext>
            </a:extLst>
          </p:cNvPr>
          <p:cNvSpPr>
            <a:spLocks/>
          </p:cNvSpPr>
          <p:nvPr/>
        </p:nvSpPr>
        <p:spPr bwMode="auto">
          <a:xfrm rot="11502293">
            <a:off x="8715379" y="5242553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3FEE952F-6EFE-4809-8BD4-3F2E867D1BA7}"/>
              </a:ext>
            </a:extLst>
          </p:cNvPr>
          <p:cNvSpPr>
            <a:spLocks/>
          </p:cNvSpPr>
          <p:nvPr/>
        </p:nvSpPr>
        <p:spPr bwMode="auto">
          <a:xfrm rot="11502293">
            <a:off x="951702" y="5016505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48618148-B38B-4DE3-802F-1C2433E23C01}"/>
              </a:ext>
            </a:extLst>
          </p:cNvPr>
          <p:cNvSpPr>
            <a:spLocks/>
          </p:cNvSpPr>
          <p:nvPr/>
        </p:nvSpPr>
        <p:spPr bwMode="auto">
          <a:xfrm rot="11502293">
            <a:off x="7257478" y="5897917"/>
            <a:ext cx="1583861" cy="158385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0B291A34-B96E-1ED2-106E-A6BFDFC05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178D206-FBFC-FAA7-0F63-54E02D1122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847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0767" y="5289834"/>
            <a:ext cx="3819190" cy="430263"/>
            <a:chOff x="2549092" y="4319325"/>
            <a:chExt cx="1754372" cy="430263"/>
          </a:xfrm>
        </p:grpSpPr>
        <p:sp>
          <p:nvSpPr>
            <p:cNvPr id="8" name="TextBox 7"/>
            <p:cNvSpPr txBox="1"/>
            <p:nvPr/>
          </p:nvSpPr>
          <p:spPr>
            <a:xfrm>
              <a:off x="2549092" y="4319325"/>
              <a:ext cx="1754372" cy="200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spc="200" dirty="0">
                  <a:latin typeface="Titillium" charset="0"/>
                  <a:ea typeface="Titillium" charset="0"/>
                  <a:cs typeface="Titillium" charset="0"/>
                </a:rPr>
                <a:t>OBRAS COMUNS DE ENGENHARIA 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Espaço Reservado para Imagem 4" descr="Foto preta e branca de estação de trem&#10;&#10;Descrição gerada automaticamente">
            <a:extLst>
              <a:ext uri="{FF2B5EF4-FFF2-40B4-BE49-F238E27FC236}">
                <a16:creationId xmlns:a16="http://schemas.microsoft.com/office/drawing/2014/main" id="{604DB291-2FC5-44A2-BA94-97615F0EDC5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0262" y="3019425"/>
            <a:ext cx="1600200" cy="1733550"/>
          </a:xfrm>
        </p:spPr>
      </p:pic>
      <p:pic>
        <p:nvPicPr>
          <p:cNvPr id="21" name="Espaço Reservado para Imagem 20" descr="Tela de computado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C8F91931-DB89-4904-80C8-A83C9F66283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1627" y="3019425"/>
            <a:ext cx="1600200" cy="1733550"/>
          </a:xfrm>
        </p:spPr>
      </p:pic>
      <p:sp>
        <p:nvSpPr>
          <p:cNvPr id="18" name="TextBox 23">
            <a:extLst>
              <a:ext uri="{FF2B5EF4-FFF2-40B4-BE49-F238E27FC236}">
                <a16:creationId xmlns:a16="http://schemas.microsoft.com/office/drawing/2014/main" id="{2D7690D6-6C67-4DD3-8D29-3F0E33AC73C3}"/>
              </a:ext>
            </a:extLst>
          </p:cNvPr>
          <p:cNvSpPr txBox="1"/>
          <p:nvPr/>
        </p:nvSpPr>
        <p:spPr>
          <a:xfrm>
            <a:off x="3861900" y="2250093"/>
            <a:ext cx="4468201" cy="40838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DEFINIÇÕES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85741CFB-38A3-44E4-9E0C-FE63A35ECC54}"/>
              </a:ext>
            </a:extLst>
          </p:cNvPr>
          <p:cNvSpPr txBox="1"/>
          <p:nvPr/>
        </p:nvSpPr>
        <p:spPr>
          <a:xfrm>
            <a:off x="3298930" y="965370"/>
            <a:ext cx="5594141" cy="3028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20" name="Straight Connector 25">
            <a:extLst>
              <a:ext uri="{FF2B5EF4-FFF2-40B4-BE49-F238E27FC236}">
                <a16:creationId xmlns:a16="http://schemas.microsoft.com/office/drawing/2014/main" id="{C862FFFB-D71F-4DA6-B4F5-84CD65043FB6}"/>
              </a:ext>
            </a:extLst>
          </p:cNvPr>
          <p:cNvCxnSpPr>
            <a:cxnSpLocks/>
          </p:cNvCxnSpPr>
          <p:nvPr/>
        </p:nvCxnSpPr>
        <p:spPr>
          <a:xfrm>
            <a:off x="5750379" y="2084602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6">
            <a:extLst>
              <a:ext uri="{FF2B5EF4-FFF2-40B4-BE49-F238E27FC236}">
                <a16:creationId xmlns:a16="http://schemas.microsoft.com/office/drawing/2014/main" id="{DA6BD75B-DC67-4382-8A4E-575FA9E325A5}"/>
              </a:ext>
            </a:extLst>
          </p:cNvPr>
          <p:cNvGrpSpPr/>
          <p:nvPr/>
        </p:nvGrpSpPr>
        <p:grpSpPr>
          <a:xfrm>
            <a:off x="6622045" y="5286071"/>
            <a:ext cx="4222265" cy="434026"/>
            <a:chOff x="2549092" y="4315562"/>
            <a:chExt cx="1754372" cy="434026"/>
          </a:xfrm>
        </p:grpSpPr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AD1BBBC2-6889-4E4F-98CF-EE7F163F2515}"/>
                </a:ext>
              </a:extLst>
            </p:cNvPr>
            <p:cNvSpPr txBox="1"/>
            <p:nvPr/>
          </p:nvSpPr>
          <p:spPr>
            <a:xfrm>
              <a:off x="2549092" y="4315562"/>
              <a:ext cx="1754372" cy="3974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1" spc="200" dirty="0">
                  <a:latin typeface="Titillium" charset="0"/>
                  <a:ea typeface="Titillium" charset="0"/>
                  <a:cs typeface="Titillium" charset="0"/>
                </a:rPr>
                <a:t>OBRAS ESPECIAIS DE ENGENHARIA </a:t>
              </a:r>
            </a:p>
          </p:txBody>
        </p:sp>
        <p:cxnSp>
          <p:nvCxnSpPr>
            <p:cNvPr id="25" name="Straight Connector 10">
              <a:extLst>
                <a:ext uri="{FF2B5EF4-FFF2-40B4-BE49-F238E27FC236}">
                  <a16:creationId xmlns:a16="http://schemas.microsoft.com/office/drawing/2014/main" id="{6931FB89-1106-4EC4-919F-2BCCAC9A93F7}"/>
                </a:ext>
              </a:extLst>
            </p:cNvPr>
            <p:cNvCxnSpPr/>
            <p:nvPr/>
          </p:nvCxnSpPr>
          <p:spPr>
            <a:xfrm>
              <a:off x="3203121" y="4749588"/>
              <a:ext cx="446314" cy="0"/>
            </a:xfrm>
            <a:prstGeom prst="line">
              <a:avLst/>
            </a:prstGeom>
            <a:ln w="2540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AutoShape 3">
            <a:extLst>
              <a:ext uri="{FF2B5EF4-FFF2-40B4-BE49-F238E27FC236}">
                <a16:creationId xmlns:a16="http://schemas.microsoft.com/office/drawing/2014/main" id="{63F0A118-6EC1-4E85-9628-6767C48F2EAC}"/>
              </a:ext>
            </a:extLst>
          </p:cNvPr>
          <p:cNvSpPr>
            <a:spLocks/>
          </p:cNvSpPr>
          <p:nvPr/>
        </p:nvSpPr>
        <p:spPr bwMode="auto">
          <a:xfrm rot="21402293">
            <a:off x="-294710" y="3935177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74C8DD99-3B40-4C2B-A302-B144D1C6E03F}"/>
              </a:ext>
            </a:extLst>
          </p:cNvPr>
          <p:cNvSpPr>
            <a:spLocks/>
          </p:cNvSpPr>
          <p:nvPr/>
        </p:nvSpPr>
        <p:spPr bwMode="auto">
          <a:xfrm rot="21402293">
            <a:off x="1407357" y="-364519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16C4D02A-1F9D-4051-9473-59D5F6F80BA2}"/>
              </a:ext>
            </a:extLst>
          </p:cNvPr>
          <p:cNvSpPr>
            <a:spLocks/>
          </p:cNvSpPr>
          <p:nvPr/>
        </p:nvSpPr>
        <p:spPr bwMode="auto">
          <a:xfrm>
            <a:off x="8499033" y="-384890"/>
            <a:ext cx="3323856" cy="33238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E8A07959-4ABE-4936-AA60-52E71180DB73}"/>
              </a:ext>
            </a:extLst>
          </p:cNvPr>
          <p:cNvSpPr>
            <a:spLocks/>
          </p:cNvSpPr>
          <p:nvPr/>
        </p:nvSpPr>
        <p:spPr bwMode="auto">
          <a:xfrm rot="21402293">
            <a:off x="4711232" y="4358340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5F32069E-70BA-4D48-9E27-DFC8FBEBB9D8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1CC707ED-583B-418A-AD04-F731860BA0BF}"/>
              </a:ext>
            </a:extLst>
          </p:cNvPr>
          <p:cNvSpPr>
            <a:spLocks/>
          </p:cNvSpPr>
          <p:nvPr/>
        </p:nvSpPr>
        <p:spPr bwMode="auto">
          <a:xfrm rot="21402293">
            <a:off x="11236169" y="355496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6" name="AutoShape 3">
            <a:extLst>
              <a:ext uri="{FF2B5EF4-FFF2-40B4-BE49-F238E27FC236}">
                <a16:creationId xmlns:a16="http://schemas.microsoft.com/office/drawing/2014/main" id="{CCE81B72-BB84-4030-9DC8-113BDA44A502}"/>
              </a:ext>
            </a:extLst>
          </p:cNvPr>
          <p:cNvSpPr>
            <a:spLocks/>
          </p:cNvSpPr>
          <p:nvPr/>
        </p:nvSpPr>
        <p:spPr bwMode="auto">
          <a:xfrm rot="21402293">
            <a:off x="5383929" y="5815549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EAB18404-00DE-21F9-6593-418BC24CD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B5896C8D-676D-EE1D-12C5-D08E549C9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1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6096000" y="-129092"/>
            <a:ext cx="0" cy="2126759"/>
          </a:xfrm>
          <a:prstGeom prst="line">
            <a:avLst/>
          </a:prstGeom>
          <a:ln w="6350">
            <a:solidFill>
              <a:schemeClr val="tx1">
                <a:alpha val="2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1162" y="1352178"/>
            <a:ext cx="1631192" cy="22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dirty="0">
              <a:latin typeface="Titillium" charset="0"/>
              <a:ea typeface="Titillium" charset="0"/>
              <a:cs typeface="Titillium" charset="0"/>
            </a:endParaRPr>
          </a:p>
        </p:txBody>
      </p:sp>
      <p:pic>
        <p:nvPicPr>
          <p:cNvPr id="7" name="Espaço Reservado para Imagem 6" descr="Prédio com janelas em cima&#10;&#10;Descrição gerada automaticamente">
            <a:extLst>
              <a:ext uri="{FF2B5EF4-FFF2-40B4-BE49-F238E27FC236}">
                <a16:creationId xmlns:a16="http://schemas.microsoft.com/office/drawing/2014/main" id="{B902D372-134B-4A0D-BCDC-E4446AFE9B7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48300" y="2299810"/>
            <a:ext cx="1295400" cy="1401956"/>
          </a:xfrm>
        </p:spPr>
      </p:pic>
      <p:sp>
        <p:nvSpPr>
          <p:cNvPr id="16" name="TextBox 25">
            <a:extLst>
              <a:ext uri="{FF2B5EF4-FFF2-40B4-BE49-F238E27FC236}">
                <a16:creationId xmlns:a16="http://schemas.microsoft.com/office/drawing/2014/main" id="{B3D6A3B3-8B31-4859-8448-52AD3723C811}"/>
              </a:ext>
            </a:extLst>
          </p:cNvPr>
          <p:cNvSpPr txBox="1"/>
          <p:nvPr/>
        </p:nvSpPr>
        <p:spPr>
          <a:xfrm>
            <a:off x="7453325" y="2269267"/>
            <a:ext cx="4230368" cy="1439112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</a:rPr>
              <a:t>O </a:t>
            </a:r>
            <a:r>
              <a:rPr lang="pt-BR" sz="1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 técnico preliminar </a:t>
            </a:r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 deverá evidenciar o problema a ser resolvido e a sua melhor solução, de modo a permitir a avaliação da viabilidade técnica e econômica da contratação</a:t>
            </a:r>
            <a:endParaRPr lang="pt-BR" sz="1600" dirty="0">
              <a:solidFill>
                <a:schemeClr val="tx1">
                  <a:lumMod val="50000"/>
                  <a:lumOff val="50000"/>
                </a:schemeClr>
              </a:solidFill>
              <a:latin typeface="Titillium" charset="0"/>
              <a:ea typeface="Titillium" charset="0"/>
              <a:cs typeface="Titillium" charset="0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21E7FA33-2676-45B8-BD2B-9B7E63ABE8B3}"/>
              </a:ext>
            </a:extLst>
          </p:cNvPr>
          <p:cNvSpPr txBox="1"/>
          <p:nvPr/>
        </p:nvSpPr>
        <p:spPr>
          <a:xfrm>
            <a:off x="1034747" y="1997667"/>
            <a:ext cx="4468201" cy="553998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r>
              <a:rPr lang="pt-BR" b="1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ESTUDO TÉCNICO </a:t>
            </a:r>
          </a:p>
          <a:p>
            <a:r>
              <a:rPr lang="pt-BR" b="1" spc="300" dirty="0">
                <a:solidFill>
                  <a:schemeClr val="bg1">
                    <a:lumMod val="50000"/>
                  </a:schemeClr>
                </a:solidFill>
                <a:latin typeface="TitilliumMaps29L" pitchFamily="50" charset="0"/>
              </a:rPr>
              <a:t>PRELIMINAR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0A0D819-7619-4767-8F4C-C4A5E507D4DF}"/>
              </a:ext>
            </a:extLst>
          </p:cNvPr>
          <p:cNvSpPr txBox="1"/>
          <p:nvPr/>
        </p:nvSpPr>
        <p:spPr>
          <a:xfrm>
            <a:off x="976015" y="885109"/>
            <a:ext cx="4526933" cy="302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OBRAS 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SERVIÇOS DE ENGENHARIA</a:t>
            </a:r>
          </a:p>
        </p:txBody>
      </p:sp>
      <p:cxnSp>
        <p:nvCxnSpPr>
          <p:cNvPr id="22" name="Straight Connector 25">
            <a:extLst>
              <a:ext uri="{FF2B5EF4-FFF2-40B4-BE49-F238E27FC236}">
                <a16:creationId xmlns:a16="http://schemas.microsoft.com/office/drawing/2014/main" id="{7C8D0D97-EFBC-4C78-B88E-851E3C84D47B}"/>
              </a:ext>
            </a:extLst>
          </p:cNvPr>
          <p:cNvCxnSpPr/>
          <p:nvPr/>
        </p:nvCxnSpPr>
        <p:spPr>
          <a:xfrm>
            <a:off x="976015" y="1470594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1">
            <a:extLst>
              <a:ext uri="{FF2B5EF4-FFF2-40B4-BE49-F238E27FC236}">
                <a16:creationId xmlns:a16="http://schemas.microsoft.com/office/drawing/2014/main" id="{2CEB5B1D-34F6-41E8-881F-21DB02179438}"/>
              </a:ext>
            </a:extLst>
          </p:cNvPr>
          <p:cNvSpPr txBox="1"/>
          <p:nvPr/>
        </p:nvSpPr>
        <p:spPr>
          <a:xfrm>
            <a:off x="5291162" y="2889860"/>
            <a:ext cx="1631192" cy="227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Titillium Lt" panose="00000300000000000000" pitchFamily="50" charset="0"/>
                <a:ea typeface="Titillium" charset="0"/>
                <a:cs typeface="Titillium" charset="0"/>
              </a:rPr>
              <a:t>ETP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A181D433-B58D-47B1-8912-746BE645FC42}"/>
              </a:ext>
            </a:extLst>
          </p:cNvPr>
          <p:cNvSpPr>
            <a:spLocks/>
          </p:cNvSpPr>
          <p:nvPr/>
        </p:nvSpPr>
        <p:spPr bwMode="auto">
          <a:xfrm rot="11502293">
            <a:off x="7393071" y="2965758"/>
            <a:ext cx="1213042" cy="129158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402774E3-1210-4FE0-9408-F68D65E6976E}"/>
              </a:ext>
            </a:extLst>
          </p:cNvPr>
          <p:cNvSpPr>
            <a:spLocks/>
          </p:cNvSpPr>
          <p:nvPr/>
        </p:nvSpPr>
        <p:spPr bwMode="auto">
          <a:xfrm rot="11502293">
            <a:off x="8435564" y="278588"/>
            <a:ext cx="1213042" cy="12130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AA076E95-41EF-42C1-AE34-F7EBD3AEBB22}"/>
              </a:ext>
            </a:extLst>
          </p:cNvPr>
          <p:cNvSpPr>
            <a:spLocks/>
          </p:cNvSpPr>
          <p:nvPr/>
        </p:nvSpPr>
        <p:spPr bwMode="auto">
          <a:xfrm rot="11700000">
            <a:off x="1167685" y="2090649"/>
            <a:ext cx="4277943" cy="42779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53FCE0CF-DAEE-48C0-A77C-BBCDCBD47A0F}"/>
              </a:ext>
            </a:extLst>
          </p:cNvPr>
          <p:cNvSpPr>
            <a:spLocks/>
          </p:cNvSpPr>
          <p:nvPr/>
        </p:nvSpPr>
        <p:spPr bwMode="auto">
          <a:xfrm rot="11502293">
            <a:off x="6015335" y="3513914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D7ED94B-86BD-4850-B33B-7E691CDBC43D}"/>
              </a:ext>
            </a:extLst>
          </p:cNvPr>
          <p:cNvSpPr>
            <a:spLocks/>
          </p:cNvSpPr>
          <p:nvPr/>
        </p:nvSpPr>
        <p:spPr bwMode="auto">
          <a:xfrm rot="11502293">
            <a:off x="8715379" y="5242553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3FEE952F-6EFE-4809-8BD4-3F2E867D1BA7}"/>
              </a:ext>
            </a:extLst>
          </p:cNvPr>
          <p:cNvSpPr>
            <a:spLocks/>
          </p:cNvSpPr>
          <p:nvPr/>
        </p:nvSpPr>
        <p:spPr bwMode="auto">
          <a:xfrm rot="11502293">
            <a:off x="951702" y="5016505"/>
            <a:ext cx="302879" cy="30287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48618148-B38B-4DE3-802F-1C2433E23C01}"/>
              </a:ext>
            </a:extLst>
          </p:cNvPr>
          <p:cNvSpPr>
            <a:spLocks/>
          </p:cNvSpPr>
          <p:nvPr/>
        </p:nvSpPr>
        <p:spPr bwMode="auto">
          <a:xfrm rot="11502293">
            <a:off x="7257478" y="5897917"/>
            <a:ext cx="1583861" cy="158385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0400EC95-1D90-022F-5A71-CC544CF87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3472" y="-719079"/>
            <a:ext cx="4104640" cy="4142514"/>
          </a:xfrm>
          <a:prstGeom prst="rect">
            <a:avLst/>
          </a:prstGeom>
        </p:spPr>
      </p:pic>
      <p:pic>
        <p:nvPicPr>
          <p:cNvPr id="6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1FFA02F5-FD2F-9657-93F5-21A4B4B31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2466" y="405084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2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/>
          </p:cNvSpPr>
          <p:nvPr/>
        </p:nvSpPr>
        <p:spPr bwMode="auto">
          <a:xfrm>
            <a:off x="2943985" y="289571"/>
            <a:ext cx="6304030" cy="630402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2053D954-D0C9-493A-A07B-C74DE044A7F2}"/>
              </a:ext>
            </a:extLst>
          </p:cNvPr>
          <p:cNvSpPr txBox="1"/>
          <p:nvPr/>
        </p:nvSpPr>
        <p:spPr>
          <a:xfrm>
            <a:off x="4369805" y="2964056"/>
            <a:ext cx="3452391" cy="5983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MODALIDADES</a:t>
            </a:r>
          </a:p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DE LICITAÇÃO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tillium Light" charset="0"/>
              <a:cs typeface="Titillium Light" charset="0"/>
            </a:endParaRPr>
          </a:p>
        </p:txBody>
      </p:sp>
      <p:cxnSp>
        <p:nvCxnSpPr>
          <p:cNvPr id="28" name="Straight Connector 25">
            <a:extLst>
              <a:ext uri="{FF2B5EF4-FFF2-40B4-BE49-F238E27FC236}">
                <a16:creationId xmlns:a16="http://schemas.microsoft.com/office/drawing/2014/main" id="{7DF5B344-63CA-4D27-8910-FD8A4BF2C85A}"/>
              </a:ext>
            </a:extLst>
          </p:cNvPr>
          <p:cNvCxnSpPr>
            <a:cxnSpLocks/>
          </p:cNvCxnSpPr>
          <p:nvPr/>
        </p:nvCxnSpPr>
        <p:spPr>
          <a:xfrm>
            <a:off x="5750379" y="381641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3">
            <a:extLst>
              <a:ext uri="{FF2B5EF4-FFF2-40B4-BE49-F238E27FC236}">
                <a16:creationId xmlns:a16="http://schemas.microsoft.com/office/drawing/2014/main" id="{93C3AC4A-1C4E-4DFE-A283-B2563C6D47D4}"/>
              </a:ext>
            </a:extLst>
          </p:cNvPr>
          <p:cNvSpPr>
            <a:spLocks/>
          </p:cNvSpPr>
          <p:nvPr/>
        </p:nvSpPr>
        <p:spPr bwMode="auto">
          <a:xfrm>
            <a:off x="8157284" y="3761662"/>
            <a:ext cx="1463442" cy="146343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AutoShape 3">
            <a:extLst>
              <a:ext uri="{FF2B5EF4-FFF2-40B4-BE49-F238E27FC236}">
                <a16:creationId xmlns:a16="http://schemas.microsoft.com/office/drawing/2014/main" id="{0DD42E7F-6DB0-45C8-8311-09D89C623037}"/>
              </a:ext>
            </a:extLst>
          </p:cNvPr>
          <p:cNvSpPr>
            <a:spLocks/>
          </p:cNvSpPr>
          <p:nvPr/>
        </p:nvSpPr>
        <p:spPr bwMode="auto">
          <a:xfrm>
            <a:off x="2582778" y="3761533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AutoShape 3">
            <a:extLst>
              <a:ext uri="{FF2B5EF4-FFF2-40B4-BE49-F238E27FC236}">
                <a16:creationId xmlns:a16="http://schemas.microsoft.com/office/drawing/2014/main" id="{98D0D2E6-C4BA-41B1-BE9F-AF6E04511E5C}"/>
              </a:ext>
            </a:extLst>
          </p:cNvPr>
          <p:cNvSpPr>
            <a:spLocks/>
          </p:cNvSpPr>
          <p:nvPr/>
        </p:nvSpPr>
        <p:spPr bwMode="auto">
          <a:xfrm>
            <a:off x="3830416" y="5135294"/>
            <a:ext cx="1463440" cy="14634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EB6A4E74-B1B3-4BF1-AD23-53C3C601FBB8}"/>
              </a:ext>
            </a:extLst>
          </p:cNvPr>
          <p:cNvSpPr>
            <a:spLocks/>
          </p:cNvSpPr>
          <p:nvPr/>
        </p:nvSpPr>
        <p:spPr bwMode="auto">
          <a:xfrm>
            <a:off x="6901841" y="247537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4" name="AutoShape 3">
            <a:extLst>
              <a:ext uri="{FF2B5EF4-FFF2-40B4-BE49-F238E27FC236}">
                <a16:creationId xmlns:a16="http://schemas.microsoft.com/office/drawing/2014/main" id="{98A38390-D3D3-4864-8FAB-AFE6644BE72C}"/>
              </a:ext>
            </a:extLst>
          </p:cNvPr>
          <p:cNvSpPr>
            <a:spLocks/>
          </p:cNvSpPr>
          <p:nvPr/>
        </p:nvSpPr>
        <p:spPr bwMode="auto">
          <a:xfrm>
            <a:off x="3830416" y="247537"/>
            <a:ext cx="1463440" cy="14634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" name="AutoShape 3">
            <a:extLst>
              <a:ext uri="{FF2B5EF4-FFF2-40B4-BE49-F238E27FC236}">
                <a16:creationId xmlns:a16="http://schemas.microsoft.com/office/drawing/2014/main" id="{9F7CC927-5A7A-493B-BD71-0D401AAF45C3}"/>
              </a:ext>
            </a:extLst>
          </p:cNvPr>
          <p:cNvSpPr>
            <a:spLocks/>
          </p:cNvSpPr>
          <p:nvPr/>
        </p:nvSpPr>
        <p:spPr bwMode="auto">
          <a:xfrm>
            <a:off x="8157284" y="1584510"/>
            <a:ext cx="1463442" cy="146343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0" name="AutoShape 3">
            <a:extLst>
              <a:ext uri="{FF2B5EF4-FFF2-40B4-BE49-F238E27FC236}">
                <a16:creationId xmlns:a16="http://schemas.microsoft.com/office/drawing/2014/main" id="{52BFD117-72C2-4C44-9069-66F8045E16A2}"/>
              </a:ext>
            </a:extLst>
          </p:cNvPr>
          <p:cNvSpPr>
            <a:spLocks/>
          </p:cNvSpPr>
          <p:nvPr/>
        </p:nvSpPr>
        <p:spPr bwMode="auto">
          <a:xfrm>
            <a:off x="2582778" y="1584381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4410" y="2073390"/>
            <a:ext cx="1815047" cy="595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TOMADA 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DE 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</a:rPr>
              <a:t>PREÇOS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612" y="893582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PREGÃO</a:t>
            </a:r>
          </a:p>
        </p:txBody>
      </p:sp>
      <p:sp>
        <p:nvSpPr>
          <p:cNvPr id="72" name="TextBox 12">
            <a:extLst>
              <a:ext uri="{FF2B5EF4-FFF2-40B4-BE49-F238E27FC236}">
                <a16:creationId xmlns:a16="http://schemas.microsoft.com/office/drawing/2014/main" id="{332B98BF-2CC2-46E9-A3C7-EA5EAE5983F9}"/>
              </a:ext>
            </a:extLst>
          </p:cNvPr>
          <p:cNvSpPr txBox="1"/>
          <p:nvPr/>
        </p:nvSpPr>
        <p:spPr>
          <a:xfrm>
            <a:off x="2406975" y="4423018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CONCURSO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id="{23900FA8-0647-4530-ACE5-2C4B49B3CCF8}"/>
              </a:ext>
            </a:extLst>
          </p:cNvPr>
          <p:cNvSpPr txBox="1"/>
          <p:nvPr/>
        </p:nvSpPr>
        <p:spPr>
          <a:xfrm>
            <a:off x="3659098" y="5782828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LEILÃO</a:t>
            </a:r>
          </a:p>
        </p:txBody>
      </p:sp>
      <p:sp>
        <p:nvSpPr>
          <p:cNvPr id="75" name="TextBox 10">
            <a:extLst>
              <a:ext uri="{FF2B5EF4-FFF2-40B4-BE49-F238E27FC236}">
                <a16:creationId xmlns:a16="http://schemas.microsoft.com/office/drawing/2014/main" id="{B4729A84-AAE5-4A03-87E8-CE0F46CBD6AD}"/>
              </a:ext>
            </a:extLst>
          </p:cNvPr>
          <p:cNvSpPr txBox="1"/>
          <p:nvPr/>
        </p:nvSpPr>
        <p:spPr>
          <a:xfrm>
            <a:off x="7981481" y="4423018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CONVITE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1D420D86-0427-4801-A779-3F7CC760EAE5}"/>
              </a:ext>
            </a:extLst>
          </p:cNvPr>
          <p:cNvSpPr txBox="1"/>
          <p:nvPr/>
        </p:nvSpPr>
        <p:spPr>
          <a:xfrm>
            <a:off x="7981481" y="2229154"/>
            <a:ext cx="1815047" cy="17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CONCORRÊNCIA</a:t>
            </a: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21E11163-B37C-4AD8-A048-8EA674C69CD4}"/>
              </a:ext>
            </a:extLst>
          </p:cNvPr>
          <p:cNvSpPr txBox="1"/>
          <p:nvPr/>
        </p:nvSpPr>
        <p:spPr>
          <a:xfrm>
            <a:off x="6980517" y="754753"/>
            <a:ext cx="1306090" cy="444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REGIME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 DIFERENCIADO DE CONTRATAÇÕES</a:t>
            </a: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id="{021A019E-7DFA-4DB9-8AF7-2C9154393AF5}"/>
              </a:ext>
            </a:extLst>
          </p:cNvPr>
          <p:cNvSpPr>
            <a:spLocks/>
          </p:cNvSpPr>
          <p:nvPr/>
        </p:nvSpPr>
        <p:spPr bwMode="auto">
          <a:xfrm rot="21402293">
            <a:off x="423088" y="4038661"/>
            <a:ext cx="1758036" cy="187187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79" name="AutoShape 3">
            <a:extLst>
              <a:ext uri="{FF2B5EF4-FFF2-40B4-BE49-F238E27FC236}">
                <a16:creationId xmlns:a16="http://schemas.microsoft.com/office/drawing/2014/main" id="{18728862-346A-4497-B6DF-EFADBC7EFE92}"/>
              </a:ext>
            </a:extLst>
          </p:cNvPr>
          <p:cNvSpPr>
            <a:spLocks/>
          </p:cNvSpPr>
          <p:nvPr/>
        </p:nvSpPr>
        <p:spPr bwMode="auto">
          <a:xfrm rot="21402293">
            <a:off x="-656512" y="-222724"/>
            <a:ext cx="1758036" cy="1758033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1" name="AutoShape 3">
            <a:extLst>
              <a:ext uri="{FF2B5EF4-FFF2-40B4-BE49-F238E27FC236}">
                <a16:creationId xmlns:a16="http://schemas.microsoft.com/office/drawing/2014/main" id="{162A78DB-1B4B-43C3-8383-90D66CE8AFEE}"/>
              </a:ext>
            </a:extLst>
          </p:cNvPr>
          <p:cNvSpPr>
            <a:spLocks/>
          </p:cNvSpPr>
          <p:nvPr/>
        </p:nvSpPr>
        <p:spPr bwMode="auto">
          <a:xfrm rot="21402293">
            <a:off x="7308768" y="5662896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2" name="AutoShape 3">
            <a:extLst>
              <a:ext uri="{FF2B5EF4-FFF2-40B4-BE49-F238E27FC236}">
                <a16:creationId xmlns:a16="http://schemas.microsoft.com/office/drawing/2014/main" id="{176893A0-529B-4734-8DCD-4E6241252D8F}"/>
              </a:ext>
            </a:extLst>
          </p:cNvPr>
          <p:cNvSpPr>
            <a:spLocks/>
          </p:cNvSpPr>
          <p:nvPr/>
        </p:nvSpPr>
        <p:spPr bwMode="auto">
          <a:xfrm rot="21402293">
            <a:off x="283036" y="2951215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3" name="AutoShape 3">
            <a:extLst>
              <a:ext uri="{FF2B5EF4-FFF2-40B4-BE49-F238E27FC236}">
                <a16:creationId xmlns:a16="http://schemas.microsoft.com/office/drawing/2014/main" id="{BA4404FA-497F-4F27-9B3F-5B632109B50C}"/>
              </a:ext>
            </a:extLst>
          </p:cNvPr>
          <p:cNvSpPr>
            <a:spLocks/>
          </p:cNvSpPr>
          <p:nvPr/>
        </p:nvSpPr>
        <p:spPr bwMode="auto">
          <a:xfrm rot="21402293">
            <a:off x="11236169" y="355496"/>
            <a:ext cx="438956" cy="438955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id="{B6F53FE8-2252-4207-AF74-2FD4855FE5E3}"/>
              </a:ext>
            </a:extLst>
          </p:cNvPr>
          <p:cNvSpPr>
            <a:spLocks/>
          </p:cNvSpPr>
          <p:nvPr/>
        </p:nvSpPr>
        <p:spPr bwMode="auto">
          <a:xfrm rot="21402293">
            <a:off x="9221765" y="-931708"/>
            <a:ext cx="2295457" cy="229545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7D8E8634-F861-EF6A-472A-0B22A4460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3ED4CF4E-91AF-EBEF-FDA5-5E527BEE7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/>
          </p:cNvSpPr>
          <p:nvPr/>
        </p:nvSpPr>
        <p:spPr bwMode="auto">
          <a:xfrm>
            <a:off x="2943985" y="289571"/>
            <a:ext cx="6304030" cy="6304022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2053D954-D0C9-493A-A07B-C74DE044A7F2}"/>
              </a:ext>
            </a:extLst>
          </p:cNvPr>
          <p:cNvSpPr txBox="1"/>
          <p:nvPr/>
        </p:nvSpPr>
        <p:spPr>
          <a:xfrm>
            <a:off x="4369805" y="2964056"/>
            <a:ext cx="3452391" cy="5983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MODALIDADES</a:t>
            </a:r>
          </a:p>
          <a:p>
            <a:pPr algn="ctr">
              <a:lnSpc>
                <a:spcPct val="80000"/>
              </a:lnSpc>
            </a:pPr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tillium Light" charset="0"/>
                <a:cs typeface="Titillium Light" charset="0"/>
              </a:rPr>
              <a:t>DE LICITAÇÃO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tillium Light" charset="0"/>
              <a:cs typeface="Titillium Light" charset="0"/>
            </a:endParaRPr>
          </a:p>
        </p:txBody>
      </p:sp>
      <p:cxnSp>
        <p:nvCxnSpPr>
          <p:cNvPr id="28" name="Straight Connector 25">
            <a:extLst>
              <a:ext uri="{FF2B5EF4-FFF2-40B4-BE49-F238E27FC236}">
                <a16:creationId xmlns:a16="http://schemas.microsoft.com/office/drawing/2014/main" id="{7DF5B344-63CA-4D27-8910-FD8A4BF2C85A}"/>
              </a:ext>
            </a:extLst>
          </p:cNvPr>
          <p:cNvCxnSpPr>
            <a:cxnSpLocks/>
          </p:cNvCxnSpPr>
          <p:nvPr/>
        </p:nvCxnSpPr>
        <p:spPr>
          <a:xfrm>
            <a:off x="5750379" y="4090730"/>
            <a:ext cx="691243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3">
            <a:extLst>
              <a:ext uri="{FF2B5EF4-FFF2-40B4-BE49-F238E27FC236}">
                <a16:creationId xmlns:a16="http://schemas.microsoft.com/office/drawing/2014/main" id="{93C3AC4A-1C4E-4DFE-A283-B2563C6D47D4}"/>
              </a:ext>
            </a:extLst>
          </p:cNvPr>
          <p:cNvSpPr>
            <a:spLocks/>
          </p:cNvSpPr>
          <p:nvPr/>
        </p:nvSpPr>
        <p:spPr bwMode="auto">
          <a:xfrm>
            <a:off x="8157284" y="3761662"/>
            <a:ext cx="1463442" cy="146343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" name="AutoShape 3">
            <a:extLst>
              <a:ext uri="{FF2B5EF4-FFF2-40B4-BE49-F238E27FC236}">
                <a16:creationId xmlns:a16="http://schemas.microsoft.com/office/drawing/2014/main" id="{C000E550-0877-4F4B-88AA-43019D16E440}"/>
              </a:ext>
            </a:extLst>
          </p:cNvPr>
          <p:cNvSpPr>
            <a:spLocks/>
          </p:cNvSpPr>
          <p:nvPr/>
        </p:nvSpPr>
        <p:spPr bwMode="auto">
          <a:xfrm>
            <a:off x="6901841" y="5135294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" name="AutoShape 3">
            <a:extLst>
              <a:ext uri="{FF2B5EF4-FFF2-40B4-BE49-F238E27FC236}">
                <a16:creationId xmlns:a16="http://schemas.microsoft.com/office/drawing/2014/main" id="{0DD42E7F-6DB0-45C8-8311-09D89C623037}"/>
              </a:ext>
            </a:extLst>
          </p:cNvPr>
          <p:cNvSpPr>
            <a:spLocks/>
          </p:cNvSpPr>
          <p:nvPr/>
        </p:nvSpPr>
        <p:spPr bwMode="auto">
          <a:xfrm>
            <a:off x="2582778" y="3761533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AutoShape 3">
            <a:extLst>
              <a:ext uri="{FF2B5EF4-FFF2-40B4-BE49-F238E27FC236}">
                <a16:creationId xmlns:a16="http://schemas.microsoft.com/office/drawing/2014/main" id="{98D0D2E6-C4BA-41B1-BE9F-AF6E04511E5C}"/>
              </a:ext>
            </a:extLst>
          </p:cNvPr>
          <p:cNvSpPr>
            <a:spLocks/>
          </p:cNvSpPr>
          <p:nvPr/>
        </p:nvSpPr>
        <p:spPr bwMode="auto">
          <a:xfrm>
            <a:off x="3830416" y="5135294"/>
            <a:ext cx="1463440" cy="14634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1" name="AutoShape 3">
            <a:extLst>
              <a:ext uri="{FF2B5EF4-FFF2-40B4-BE49-F238E27FC236}">
                <a16:creationId xmlns:a16="http://schemas.microsoft.com/office/drawing/2014/main" id="{EB6A4E74-B1B3-4BF1-AD23-53C3C601FBB8}"/>
              </a:ext>
            </a:extLst>
          </p:cNvPr>
          <p:cNvSpPr>
            <a:spLocks/>
          </p:cNvSpPr>
          <p:nvPr/>
        </p:nvSpPr>
        <p:spPr bwMode="auto">
          <a:xfrm>
            <a:off x="6901841" y="247537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4" name="AutoShape 3">
            <a:extLst>
              <a:ext uri="{FF2B5EF4-FFF2-40B4-BE49-F238E27FC236}">
                <a16:creationId xmlns:a16="http://schemas.microsoft.com/office/drawing/2014/main" id="{98A38390-D3D3-4864-8FAB-AFE6644BE72C}"/>
              </a:ext>
            </a:extLst>
          </p:cNvPr>
          <p:cNvSpPr>
            <a:spLocks/>
          </p:cNvSpPr>
          <p:nvPr/>
        </p:nvSpPr>
        <p:spPr bwMode="auto">
          <a:xfrm>
            <a:off x="3830416" y="247537"/>
            <a:ext cx="1463440" cy="146343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12700"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67" name="AutoShape 3">
            <a:extLst>
              <a:ext uri="{FF2B5EF4-FFF2-40B4-BE49-F238E27FC236}">
                <a16:creationId xmlns:a16="http://schemas.microsoft.com/office/drawing/2014/main" id="{9F7CC927-5A7A-493B-BD71-0D401AAF45C3}"/>
              </a:ext>
            </a:extLst>
          </p:cNvPr>
          <p:cNvSpPr>
            <a:spLocks/>
          </p:cNvSpPr>
          <p:nvPr/>
        </p:nvSpPr>
        <p:spPr bwMode="auto">
          <a:xfrm>
            <a:off x="8157284" y="1584510"/>
            <a:ext cx="1463442" cy="1463439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rgbClr val="5A8BC5"/>
          </a:solidFill>
          <a:ln w="12700">
            <a:solidFill>
              <a:schemeClr val="bg1"/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0" name="AutoShape 3">
            <a:extLst>
              <a:ext uri="{FF2B5EF4-FFF2-40B4-BE49-F238E27FC236}">
                <a16:creationId xmlns:a16="http://schemas.microsoft.com/office/drawing/2014/main" id="{52BFD117-72C2-4C44-9069-66F8045E16A2}"/>
              </a:ext>
            </a:extLst>
          </p:cNvPr>
          <p:cNvSpPr>
            <a:spLocks/>
          </p:cNvSpPr>
          <p:nvPr/>
        </p:nvSpPr>
        <p:spPr bwMode="auto">
          <a:xfrm>
            <a:off x="2582778" y="1584381"/>
            <a:ext cx="1463442" cy="1463440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solidFill>
            <a:schemeClr val="bg1"/>
          </a:solidFill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4410" y="2160474"/>
            <a:ext cx="1815047" cy="396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TOMADA DE PREÇOS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4612" y="893582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PREGÃO</a:t>
            </a:r>
          </a:p>
        </p:txBody>
      </p:sp>
      <p:sp>
        <p:nvSpPr>
          <p:cNvPr id="72" name="TextBox 12">
            <a:extLst>
              <a:ext uri="{FF2B5EF4-FFF2-40B4-BE49-F238E27FC236}">
                <a16:creationId xmlns:a16="http://schemas.microsoft.com/office/drawing/2014/main" id="{332B98BF-2CC2-46E9-A3C7-EA5EAE5983F9}"/>
              </a:ext>
            </a:extLst>
          </p:cNvPr>
          <p:cNvSpPr txBox="1"/>
          <p:nvPr/>
        </p:nvSpPr>
        <p:spPr>
          <a:xfrm>
            <a:off x="2406975" y="4423018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CONCURSO</a:t>
            </a:r>
          </a:p>
        </p:txBody>
      </p:sp>
      <p:sp>
        <p:nvSpPr>
          <p:cNvPr id="73" name="TextBox 12">
            <a:extLst>
              <a:ext uri="{FF2B5EF4-FFF2-40B4-BE49-F238E27FC236}">
                <a16:creationId xmlns:a16="http://schemas.microsoft.com/office/drawing/2014/main" id="{23900FA8-0647-4530-ACE5-2C4B49B3CCF8}"/>
              </a:ext>
            </a:extLst>
          </p:cNvPr>
          <p:cNvSpPr txBox="1"/>
          <p:nvPr/>
        </p:nvSpPr>
        <p:spPr>
          <a:xfrm>
            <a:off x="3659098" y="5782828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LEILÃO</a:t>
            </a:r>
          </a:p>
        </p:txBody>
      </p:sp>
      <p:sp>
        <p:nvSpPr>
          <p:cNvPr id="74" name="TextBox 12">
            <a:extLst>
              <a:ext uri="{FF2B5EF4-FFF2-40B4-BE49-F238E27FC236}">
                <a16:creationId xmlns:a16="http://schemas.microsoft.com/office/drawing/2014/main" id="{5DB3A4AA-D234-4E66-9B9B-0356155FBC00}"/>
              </a:ext>
            </a:extLst>
          </p:cNvPr>
          <p:cNvSpPr txBox="1"/>
          <p:nvPr/>
        </p:nvSpPr>
        <p:spPr>
          <a:xfrm>
            <a:off x="6750875" y="5684340"/>
            <a:ext cx="1815047" cy="396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DIÁLOGO COMPETITIVO</a:t>
            </a:r>
          </a:p>
        </p:txBody>
      </p:sp>
      <p:sp>
        <p:nvSpPr>
          <p:cNvPr id="75" name="TextBox 10">
            <a:extLst>
              <a:ext uri="{FF2B5EF4-FFF2-40B4-BE49-F238E27FC236}">
                <a16:creationId xmlns:a16="http://schemas.microsoft.com/office/drawing/2014/main" id="{B4729A84-AAE5-4A03-87E8-CE0F46CBD6AD}"/>
              </a:ext>
            </a:extLst>
          </p:cNvPr>
          <p:cNvSpPr txBox="1"/>
          <p:nvPr/>
        </p:nvSpPr>
        <p:spPr>
          <a:xfrm>
            <a:off x="7981481" y="4423018"/>
            <a:ext cx="1815047" cy="199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CONVITE</a:t>
            </a:r>
          </a:p>
        </p:txBody>
      </p:sp>
      <p:sp>
        <p:nvSpPr>
          <p:cNvPr id="76" name="TextBox 12">
            <a:extLst>
              <a:ext uri="{FF2B5EF4-FFF2-40B4-BE49-F238E27FC236}">
                <a16:creationId xmlns:a16="http://schemas.microsoft.com/office/drawing/2014/main" id="{1D420D86-0427-4801-A779-3F7CC760EAE5}"/>
              </a:ext>
            </a:extLst>
          </p:cNvPr>
          <p:cNvSpPr txBox="1"/>
          <p:nvPr/>
        </p:nvSpPr>
        <p:spPr>
          <a:xfrm>
            <a:off x="7981481" y="2229154"/>
            <a:ext cx="1815047" cy="174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chemeClr val="bg1"/>
                </a:solidFill>
                <a:latin typeface="Titillium" charset="0"/>
                <a:ea typeface="Titillium" charset="0"/>
                <a:cs typeface="Titillium" charset="0"/>
              </a:rPr>
              <a:t>CONCORRÊNCIA</a:t>
            </a:r>
          </a:p>
        </p:txBody>
      </p:sp>
      <p:sp>
        <p:nvSpPr>
          <p:cNvPr id="77" name="TextBox 10">
            <a:extLst>
              <a:ext uri="{FF2B5EF4-FFF2-40B4-BE49-F238E27FC236}">
                <a16:creationId xmlns:a16="http://schemas.microsoft.com/office/drawing/2014/main" id="{21E11163-B37C-4AD8-A048-8EA674C69CD4}"/>
              </a:ext>
            </a:extLst>
          </p:cNvPr>
          <p:cNvSpPr txBox="1"/>
          <p:nvPr/>
        </p:nvSpPr>
        <p:spPr>
          <a:xfrm>
            <a:off x="6980517" y="754753"/>
            <a:ext cx="1306090" cy="4447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Titillium" charset="0"/>
                <a:ea typeface="Titillium" charset="0"/>
                <a:cs typeface="Titillium" charset="0"/>
              </a:rPr>
              <a:t>REGIME DIFERENCIADO DE CONTRATAÇÕES</a:t>
            </a: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C007BB22-918F-4F93-B04F-142459FD12AB}"/>
              </a:ext>
            </a:extLst>
          </p:cNvPr>
          <p:cNvSpPr>
            <a:spLocks/>
          </p:cNvSpPr>
          <p:nvPr/>
        </p:nvSpPr>
        <p:spPr bwMode="auto">
          <a:xfrm rot="17465055">
            <a:off x="-279799" y="4392764"/>
            <a:ext cx="968836" cy="103157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DA591CCE-1085-4079-AE07-37C6B8EEB91E}"/>
              </a:ext>
            </a:extLst>
          </p:cNvPr>
          <p:cNvSpPr>
            <a:spLocks/>
          </p:cNvSpPr>
          <p:nvPr/>
        </p:nvSpPr>
        <p:spPr bwMode="auto">
          <a:xfrm rot="17465055">
            <a:off x="10443551" y="2280573"/>
            <a:ext cx="968836" cy="96883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06C00CB0-31C3-4B31-B205-980600F563B9}"/>
              </a:ext>
            </a:extLst>
          </p:cNvPr>
          <p:cNvSpPr>
            <a:spLocks/>
          </p:cNvSpPr>
          <p:nvPr/>
        </p:nvSpPr>
        <p:spPr bwMode="auto">
          <a:xfrm rot="17662762">
            <a:off x="-1379939" y="-578318"/>
            <a:ext cx="3416722" cy="3416718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" name="AutoShape 3">
            <a:extLst>
              <a:ext uri="{FF2B5EF4-FFF2-40B4-BE49-F238E27FC236}">
                <a16:creationId xmlns:a16="http://schemas.microsoft.com/office/drawing/2014/main" id="{8B63D536-19AF-4782-A3FD-5BE380A40C9B}"/>
              </a:ext>
            </a:extLst>
          </p:cNvPr>
          <p:cNvSpPr>
            <a:spLocks/>
          </p:cNvSpPr>
          <p:nvPr/>
        </p:nvSpPr>
        <p:spPr bwMode="auto">
          <a:xfrm rot="17465055">
            <a:off x="279834" y="3336324"/>
            <a:ext cx="241904" cy="24190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5" name="AutoShape 3">
            <a:extLst>
              <a:ext uri="{FF2B5EF4-FFF2-40B4-BE49-F238E27FC236}">
                <a16:creationId xmlns:a16="http://schemas.microsoft.com/office/drawing/2014/main" id="{21724058-28AD-41F9-B351-01E101A99610}"/>
              </a:ext>
            </a:extLst>
          </p:cNvPr>
          <p:cNvSpPr>
            <a:spLocks/>
          </p:cNvSpPr>
          <p:nvPr/>
        </p:nvSpPr>
        <p:spPr bwMode="auto">
          <a:xfrm rot="17465055">
            <a:off x="11202159" y="5217191"/>
            <a:ext cx="241904" cy="24190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9" name="AutoShape 3">
            <a:extLst>
              <a:ext uri="{FF2B5EF4-FFF2-40B4-BE49-F238E27FC236}">
                <a16:creationId xmlns:a16="http://schemas.microsoft.com/office/drawing/2014/main" id="{21385911-7C2A-4470-8E95-5CDDEA6555FF}"/>
              </a:ext>
            </a:extLst>
          </p:cNvPr>
          <p:cNvSpPr>
            <a:spLocks/>
          </p:cNvSpPr>
          <p:nvPr/>
        </p:nvSpPr>
        <p:spPr bwMode="auto">
          <a:xfrm rot="17465055">
            <a:off x="-245123" y="-849427"/>
            <a:ext cx="241904" cy="24190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810353BE-2EB0-485C-B15E-89312B2BBBE2}"/>
              </a:ext>
            </a:extLst>
          </p:cNvPr>
          <p:cNvSpPr>
            <a:spLocks/>
          </p:cNvSpPr>
          <p:nvPr/>
        </p:nvSpPr>
        <p:spPr bwMode="auto">
          <a:xfrm rot="17465055">
            <a:off x="1329846" y="2563815"/>
            <a:ext cx="1265003" cy="1265001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6350">
            <a:solidFill>
              <a:schemeClr val="tx1">
                <a:alpha val="15000"/>
              </a:schemeClr>
            </a:solidFill>
          </a:ln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3" name="Imagem 10" descr="Uma imagem contendo Ícone&#10;&#10;Descrição gerada automaticamente">
            <a:extLst>
              <a:ext uri="{FF2B5EF4-FFF2-40B4-BE49-F238E27FC236}">
                <a16:creationId xmlns:a16="http://schemas.microsoft.com/office/drawing/2014/main" id="{7E4AA2AE-DAFA-7D49-284B-A6D21E3AC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6640" y="-719977"/>
            <a:ext cx="4104640" cy="4142514"/>
          </a:xfrm>
          <a:prstGeom prst="rect">
            <a:avLst/>
          </a:prstGeom>
        </p:spPr>
      </p:pic>
      <p:pic>
        <p:nvPicPr>
          <p:cNvPr id="5" name="Imagem 11" descr="Logotipo, nome da empresa&#10;&#10;Descrição gerada automaticamente">
            <a:extLst>
              <a:ext uri="{FF2B5EF4-FFF2-40B4-BE49-F238E27FC236}">
                <a16:creationId xmlns:a16="http://schemas.microsoft.com/office/drawing/2014/main" id="{F3DF7B87-EB62-5A17-E34D-4908BDDC5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320" y="4050453"/>
            <a:ext cx="4023360" cy="40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01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alizada 1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2217</Words>
  <Application>Microsoft Office PowerPoint</Application>
  <PresentationFormat>Widescreen</PresentationFormat>
  <Paragraphs>253</Paragraphs>
  <Slides>35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Avenir Next LT Pro</vt:lpstr>
      <vt:lpstr>Calibri</vt:lpstr>
      <vt:lpstr>Open Sans</vt:lpstr>
      <vt:lpstr>Roboto</vt:lpstr>
      <vt:lpstr>Titillium</vt:lpstr>
      <vt:lpstr>Titillium Bd</vt:lpstr>
      <vt:lpstr>Titillium Lt</vt:lpstr>
      <vt:lpstr>TitilliumMaps29L</vt:lpstr>
      <vt:lpstr>Wingdings</vt:lpstr>
      <vt:lpstr>Tema do Office</vt:lpstr>
      <vt:lpstr>Aspectos Relevantes Sobre Obras e Serviços de Engenharia na Lei Nº 14.133/2021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Orçamento Sigiloso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hamilton bonatto</dc:creator>
  <cp:lastModifiedBy>Vanessa Santos Fonseca</cp:lastModifiedBy>
  <cp:revision>16</cp:revision>
  <dcterms:created xsi:type="dcterms:W3CDTF">2021-10-21T09:25:38Z</dcterms:created>
  <dcterms:modified xsi:type="dcterms:W3CDTF">2022-08-18T20:43:47Z</dcterms:modified>
</cp:coreProperties>
</file>