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4"/>
  </p:sldMasterIdLst>
  <p:notesMasterIdLst>
    <p:notesMasterId r:id="rId36"/>
  </p:notesMasterIdLst>
  <p:handoutMasterIdLst>
    <p:handoutMasterId r:id="rId37"/>
  </p:handoutMasterIdLst>
  <p:sldIdLst>
    <p:sldId id="256" r:id="rId5"/>
    <p:sldId id="258" r:id="rId6"/>
    <p:sldId id="259" r:id="rId7"/>
    <p:sldId id="257" r:id="rId8"/>
    <p:sldId id="262" r:id="rId9"/>
    <p:sldId id="26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2" r:id="rId21"/>
    <p:sldId id="274" r:id="rId22"/>
    <p:sldId id="275" r:id="rId23"/>
    <p:sldId id="276" r:id="rId24"/>
    <p:sldId id="277" r:id="rId25"/>
    <p:sldId id="278" r:id="rId26"/>
    <p:sldId id="280" r:id="rId27"/>
    <p:sldId id="283" r:id="rId28"/>
    <p:sldId id="284" r:id="rId29"/>
    <p:sldId id="279" r:id="rId30"/>
    <p:sldId id="285" r:id="rId31"/>
    <p:sldId id="286" r:id="rId32"/>
    <p:sldId id="287" r:id="rId33"/>
    <p:sldId id="281" r:id="rId34"/>
    <p:sldId id="282" r:id="rId35"/>
  </p:sldIdLst>
  <p:sldSz cx="12192000" cy="6858000"/>
  <p:notesSz cx="6858000" cy="9144000"/>
  <p:defaultTextStyle>
    <a:defPPr rtl="0">
      <a:defRPr lang="pt-p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CF9B87-C163-5801-D63B-D8A6F2B00292}" v="185" dt="2022-07-25T18:11:47.836"/>
    <p1510:client id="{321C40B9-6B95-4E71-A543-FA3EF8F463F6}" v="3" dt="2022-07-25T17:58:19.634"/>
    <p1510:client id="{75B3FBC3-FA48-4AF8-AD71-71D655FE82E0}" v="47" dt="2022-07-25T21:27:07.145"/>
    <p1510:client id="{A742047F-E741-443B-A35D-523C1355ECFD}" v="12" dt="2022-07-26T16:23:13.864"/>
    <p1510:client id="{ABF90366-324B-435E-8030-D043E9CABF5D}" v="41" dt="2022-07-25T18:54:42.001"/>
    <p1510:client id="{B7546313-D871-4F22-9681-515704FECA0A}" v="1" dt="2022-07-21T17:30:14.3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8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08BA84-22D1-4E5B-BFA2-1E1B25B806B7}" type="doc">
      <dgm:prSet loTypeId="urn:microsoft.com/office/officeart/2005/8/layout/arrow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3071522E-37D4-4C25-8C6E-D105C3A87841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Material de consumo</a:t>
          </a:r>
          <a:r>
            <a:rPr lang="pt-BR" dirty="0">
              <a:solidFill>
                <a:schemeClr val="tx1"/>
              </a:solidFill>
            </a:rPr>
            <a:t>: perde normalmente sua identidade física e/ou tem sua utilização limitada a 2 anos.</a:t>
          </a:r>
        </a:p>
      </dgm:t>
    </dgm:pt>
    <dgm:pt modelId="{9E8FA0E2-8487-4DF6-8D3D-3CA26C0E9E67}" type="parTrans" cxnId="{1EF15481-F04F-4019-8CE9-464CFB5B7658}">
      <dgm:prSet/>
      <dgm:spPr/>
      <dgm:t>
        <a:bodyPr/>
        <a:lstStyle/>
        <a:p>
          <a:endParaRPr lang="pt-BR"/>
        </a:p>
      </dgm:t>
    </dgm:pt>
    <dgm:pt modelId="{D9D6876F-9781-4DDB-993E-5ECB64F496D7}" type="sibTrans" cxnId="{1EF15481-F04F-4019-8CE9-464CFB5B7658}">
      <dgm:prSet/>
      <dgm:spPr/>
      <dgm:t>
        <a:bodyPr/>
        <a:lstStyle/>
        <a:p>
          <a:endParaRPr lang="pt-BR"/>
        </a:p>
      </dgm:t>
    </dgm:pt>
    <dgm:pt modelId="{4706E04B-BF47-4D29-B82C-4F885F37055E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Material permanente</a:t>
          </a:r>
          <a:r>
            <a:rPr lang="pt-BR" dirty="0">
              <a:solidFill>
                <a:schemeClr val="tx1"/>
              </a:solidFill>
            </a:rPr>
            <a:t>: não perde sua identidade física, e/ou tem durabilidade superior a 2 anos.</a:t>
          </a:r>
        </a:p>
      </dgm:t>
    </dgm:pt>
    <dgm:pt modelId="{CF42EE8F-F69D-4884-A1D0-9DEC3717AC40}" type="parTrans" cxnId="{0C987A78-D3CD-470F-BD3A-D22CCEBDE487}">
      <dgm:prSet/>
      <dgm:spPr/>
      <dgm:t>
        <a:bodyPr/>
        <a:lstStyle/>
        <a:p>
          <a:endParaRPr lang="pt-BR"/>
        </a:p>
      </dgm:t>
    </dgm:pt>
    <dgm:pt modelId="{2B90EEDD-FB39-4D7C-B8E0-26B2F2696D84}" type="sibTrans" cxnId="{0C987A78-D3CD-470F-BD3A-D22CCEBDE487}">
      <dgm:prSet/>
      <dgm:spPr/>
      <dgm:t>
        <a:bodyPr/>
        <a:lstStyle/>
        <a:p>
          <a:endParaRPr lang="pt-BR"/>
        </a:p>
      </dgm:t>
    </dgm:pt>
    <dgm:pt modelId="{A5E8968A-52C1-4B44-BB3F-A0549F99829C}" type="pres">
      <dgm:prSet presAssocID="{8D08BA84-22D1-4E5B-BFA2-1E1B25B806B7}" presName="cycle" presStyleCnt="0">
        <dgm:presLayoutVars>
          <dgm:dir/>
          <dgm:resizeHandles val="exact"/>
        </dgm:presLayoutVars>
      </dgm:prSet>
      <dgm:spPr/>
    </dgm:pt>
    <dgm:pt modelId="{09479437-B44E-4030-9FC2-67BC70828AD9}" type="pres">
      <dgm:prSet presAssocID="{3071522E-37D4-4C25-8C6E-D105C3A87841}" presName="arrow" presStyleLbl="node1" presStyleIdx="0" presStyleCnt="2">
        <dgm:presLayoutVars>
          <dgm:bulletEnabled val="1"/>
        </dgm:presLayoutVars>
      </dgm:prSet>
      <dgm:spPr/>
    </dgm:pt>
    <dgm:pt modelId="{912ED416-776B-46E1-8D64-4B1C0EBEBAE4}" type="pres">
      <dgm:prSet presAssocID="{4706E04B-BF47-4D29-B82C-4F885F37055E}" presName="arrow" presStyleLbl="node1" presStyleIdx="1" presStyleCnt="2">
        <dgm:presLayoutVars>
          <dgm:bulletEnabled val="1"/>
        </dgm:presLayoutVars>
      </dgm:prSet>
      <dgm:spPr/>
    </dgm:pt>
  </dgm:ptLst>
  <dgm:cxnLst>
    <dgm:cxn modelId="{A5BDE768-66CF-4192-9858-B7CB36F90B49}" type="presOf" srcId="{8D08BA84-22D1-4E5B-BFA2-1E1B25B806B7}" destId="{A5E8968A-52C1-4B44-BB3F-A0549F99829C}" srcOrd="0" destOrd="0" presId="urn:microsoft.com/office/officeart/2005/8/layout/arrow1"/>
    <dgm:cxn modelId="{0C2F4849-88DD-4173-A9F6-3DBDD486A8AC}" type="presOf" srcId="{4706E04B-BF47-4D29-B82C-4F885F37055E}" destId="{912ED416-776B-46E1-8D64-4B1C0EBEBAE4}" srcOrd="0" destOrd="0" presId="urn:microsoft.com/office/officeart/2005/8/layout/arrow1"/>
    <dgm:cxn modelId="{0C987A78-D3CD-470F-BD3A-D22CCEBDE487}" srcId="{8D08BA84-22D1-4E5B-BFA2-1E1B25B806B7}" destId="{4706E04B-BF47-4D29-B82C-4F885F37055E}" srcOrd="1" destOrd="0" parTransId="{CF42EE8F-F69D-4884-A1D0-9DEC3717AC40}" sibTransId="{2B90EEDD-FB39-4D7C-B8E0-26B2F2696D84}"/>
    <dgm:cxn modelId="{1EF15481-F04F-4019-8CE9-464CFB5B7658}" srcId="{8D08BA84-22D1-4E5B-BFA2-1E1B25B806B7}" destId="{3071522E-37D4-4C25-8C6E-D105C3A87841}" srcOrd="0" destOrd="0" parTransId="{9E8FA0E2-8487-4DF6-8D3D-3CA26C0E9E67}" sibTransId="{D9D6876F-9781-4DDB-993E-5ECB64F496D7}"/>
    <dgm:cxn modelId="{0DB70DCA-D017-44A6-962F-B07D60C271DC}" type="presOf" srcId="{3071522E-37D4-4C25-8C6E-D105C3A87841}" destId="{09479437-B44E-4030-9FC2-67BC70828AD9}" srcOrd="0" destOrd="0" presId="urn:microsoft.com/office/officeart/2005/8/layout/arrow1"/>
    <dgm:cxn modelId="{14A6E78F-5F93-4460-92A7-88F7FB962D03}" type="presParOf" srcId="{A5E8968A-52C1-4B44-BB3F-A0549F99829C}" destId="{09479437-B44E-4030-9FC2-67BC70828AD9}" srcOrd="0" destOrd="0" presId="urn:microsoft.com/office/officeart/2005/8/layout/arrow1"/>
    <dgm:cxn modelId="{8A0F5E17-FA2E-42B9-86DA-789AAB0984B6}" type="presParOf" srcId="{A5E8968A-52C1-4B44-BB3F-A0549F99829C}" destId="{912ED416-776B-46E1-8D64-4B1C0EBEBAE4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6625DB-2EF6-497C-B53C-83C073F1377A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6AD70EBA-6C97-42E8-8228-FA2194A8E2FB}">
      <dgm:prSet phldrT="[Texto]" custT="1"/>
      <dgm:spPr/>
      <dgm:t>
        <a:bodyPr/>
        <a:lstStyle/>
        <a:p>
          <a:r>
            <a:rPr lang="pt-BR" sz="2000" b="1" dirty="0">
              <a:solidFill>
                <a:schemeClr val="tx1"/>
              </a:solidFill>
            </a:rPr>
            <a:t>Critérios</a:t>
          </a:r>
        </a:p>
      </dgm:t>
    </dgm:pt>
    <dgm:pt modelId="{8ABB26A0-282C-4518-B2AF-F52AB9AB9926}" type="parTrans" cxnId="{C9137B2A-021C-4BB8-9F9E-56C3D3647C85}">
      <dgm:prSet/>
      <dgm:spPr/>
      <dgm:t>
        <a:bodyPr/>
        <a:lstStyle/>
        <a:p>
          <a:endParaRPr lang="pt-BR"/>
        </a:p>
      </dgm:t>
    </dgm:pt>
    <dgm:pt modelId="{596CDDEC-2785-4048-A3D0-3590CCDBF315}" type="sibTrans" cxnId="{C9137B2A-021C-4BB8-9F9E-56C3D3647C85}">
      <dgm:prSet/>
      <dgm:spPr/>
      <dgm:t>
        <a:bodyPr/>
        <a:lstStyle/>
        <a:p>
          <a:endParaRPr lang="pt-BR"/>
        </a:p>
      </dgm:t>
    </dgm:pt>
    <dgm:pt modelId="{873A0C36-AAD9-471A-A2D0-97B202E91D1E}">
      <dgm:prSet phldrT="[Texto]" custT="1"/>
      <dgm:spPr/>
      <dgm:t>
        <a:bodyPr/>
        <a:lstStyle/>
        <a:p>
          <a:r>
            <a:rPr lang="pt-BR" sz="2000" dirty="0">
              <a:solidFill>
                <a:schemeClr val="tx1"/>
              </a:solidFill>
            </a:rPr>
            <a:t>Durabilidade</a:t>
          </a:r>
        </a:p>
      </dgm:t>
    </dgm:pt>
    <dgm:pt modelId="{45009F8A-173B-4F8D-8FA3-30D0A2FEDBEA}" type="parTrans" cxnId="{B108FF36-85FA-42F3-B121-E9DF9CDF5DD0}">
      <dgm:prSet/>
      <dgm:spPr/>
      <dgm:t>
        <a:bodyPr/>
        <a:lstStyle/>
        <a:p>
          <a:endParaRPr lang="pt-BR"/>
        </a:p>
      </dgm:t>
    </dgm:pt>
    <dgm:pt modelId="{8CEBDE8B-2DF4-436E-B59E-848E21B8EDAA}" type="sibTrans" cxnId="{B108FF36-85FA-42F3-B121-E9DF9CDF5DD0}">
      <dgm:prSet/>
      <dgm:spPr/>
      <dgm:t>
        <a:bodyPr/>
        <a:lstStyle/>
        <a:p>
          <a:endParaRPr lang="pt-BR"/>
        </a:p>
      </dgm:t>
    </dgm:pt>
    <dgm:pt modelId="{C694C271-4274-41A3-BFFD-3C26AFF02F0C}">
      <dgm:prSet phldrT="[Texto]" custT="1"/>
      <dgm:spPr/>
      <dgm:t>
        <a:bodyPr/>
        <a:lstStyle/>
        <a:p>
          <a:r>
            <a:rPr lang="pt-BR" sz="2000" dirty="0">
              <a:solidFill>
                <a:schemeClr val="tx1"/>
              </a:solidFill>
            </a:rPr>
            <a:t>Fragilidade</a:t>
          </a:r>
        </a:p>
      </dgm:t>
    </dgm:pt>
    <dgm:pt modelId="{653B6232-62EE-4C8B-86DF-1862807D4BE3}" type="parTrans" cxnId="{735376E1-EF57-4F03-A6C7-206C4504E80F}">
      <dgm:prSet/>
      <dgm:spPr/>
      <dgm:t>
        <a:bodyPr/>
        <a:lstStyle/>
        <a:p>
          <a:endParaRPr lang="pt-BR"/>
        </a:p>
      </dgm:t>
    </dgm:pt>
    <dgm:pt modelId="{B188E016-DB91-486D-864C-1EC923F60213}" type="sibTrans" cxnId="{735376E1-EF57-4F03-A6C7-206C4504E80F}">
      <dgm:prSet/>
      <dgm:spPr/>
      <dgm:t>
        <a:bodyPr/>
        <a:lstStyle/>
        <a:p>
          <a:endParaRPr lang="pt-BR"/>
        </a:p>
      </dgm:t>
    </dgm:pt>
    <dgm:pt modelId="{DB3E0A42-DE32-4836-B420-F7AC34F51739}">
      <dgm:prSet phldrT="[Texto]" custT="1"/>
      <dgm:spPr/>
      <dgm:t>
        <a:bodyPr/>
        <a:lstStyle/>
        <a:p>
          <a:r>
            <a:rPr lang="pt-BR" sz="2000" dirty="0">
              <a:solidFill>
                <a:schemeClr val="tx1"/>
              </a:solidFill>
            </a:rPr>
            <a:t>Perecibilidade</a:t>
          </a:r>
        </a:p>
      </dgm:t>
    </dgm:pt>
    <dgm:pt modelId="{DD2BBAE5-D7ED-4DB7-B749-C96CE2DB4CF8}" type="parTrans" cxnId="{3583FF7C-D0A7-40FB-A171-9D2A49BF9DAE}">
      <dgm:prSet/>
      <dgm:spPr/>
      <dgm:t>
        <a:bodyPr/>
        <a:lstStyle/>
        <a:p>
          <a:endParaRPr lang="pt-BR"/>
        </a:p>
      </dgm:t>
    </dgm:pt>
    <dgm:pt modelId="{091EB0F6-EDC1-4BDC-BAF4-AC43E1A462EF}" type="sibTrans" cxnId="{3583FF7C-D0A7-40FB-A171-9D2A49BF9DAE}">
      <dgm:prSet/>
      <dgm:spPr/>
      <dgm:t>
        <a:bodyPr/>
        <a:lstStyle/>
        <a:p>
          <a:endParaRPr lang="pt-BR"/>
        </a:p>
      </dgm:t>
    </dgm:pt>
    <dgm:pt modelId="{CF53D252-1527-4816-8F46-37FA5C33FDD6}">
      <dgm:prSet phldrT="[Texto]" custT="1"/>
      <dgm:spPr/>
      <dgm:t>
        <a:bodyPr/>
        <a:lstStyle/>
        <a:p>
          <a:r>
            <a:rPr lang="pt-BR" sz="2000" dirty="0" err="1">
              <a:solidFill>
                <a:schemeClr val="tx1"/>
              </a:solidFill>
            </a:rPr>
            <a:t>Incorporabilidade</a:t>
          </a:r>
          <a:endParaRPr lang="pt-BR" sz="2000" dirty="0">
            <a:solidFill>
              <a:schemeClr val="tx1"/>
            </a:solidFill>
          </a:endParaRPr>
        </a:p>
      </dgm:t>
    </dgm:pt>
    <dgm:pt modelId="{13E18352-C39E-485D-9826-8E98909DA6BE}" type="parTrans" cxnId="{96E836AF-6ED1-4ECD-B1A5-F92FC40720DB}">
      <dgm:prSet/>
      <dgm:spPr/>
      <dgm:t>
        <a:bodyPr/>
        <a:lstStyle/>
        <a:p>
          <a:endParaRPr lang="pt-BR"/>
        </a:p>
      </dgm:t>
    </dgm:pt>
    <dgm:pt modelId="{24936F26-DF37-4C51-A06B-B0269F777120}" type="sibTrans" cxnId="{96E836AF-6ED1-4ECD-B1A5-F92FC40720DB}">
      <dgm:prSet/>
      <dgm:spPr/>
      <dgm:t>
        <a:bodyPr/>
        <a:lstStyle/>
        <a:p>
          <a:endParaRPr lang="pt-BR"/>
        </a:p>
      </dgm:t>
    </dgm:pt>
    <dgm:pt modelId="{785942D3-278C-44F4-8DEC-C514524A7ED3}">
      <dgm:prSet phldrT="[Texto]" custT="1"/>
      <dgm:spPr/>
      <dgm:t>
        <a:bodyPr/>
        <a:lstStyle/>
        <a:p>
          <a:r>
            <a:rPr lang="pt-BR" sz="2000" dirty="0" err="1">
              <a:solidFill>
                <a:schemeClr val="tx1"/>
              </a:solidFill>
            </a:rPr>
            <a:t>Transformabilidade</a:t>
          </a:r>
          <a:endParaRPr lang="pt-BR" sz="2000" dirty="0">
            <a:solidFill>
              <a:schemeClr val="tx1"/>
            </a:solidFill>
          </a:endParaRPr>
        </a:p>
      </dgm:t>
    </dgm:pt>
    <dgm:pt modelId="{1182BD3E-E015-4E39-92FF-D44FF20C1C23}" type="parTrans" cxnId="{E74A28AC-1A6B-411A-A744-2100BD5D7875}">
      <dgm:prSet/>
      <dgm:spPr/>
      <dgm:t>
        <a:bodyPr/>
        <a:lstStyle/>
        <a:p>
          <a:endParaRPr lang="pt-BR"/>
        </a:p>
      </dgm:t>
    </dgm:pt>
    <dgm:pt modelId="{BF4BA9A9-57B7-4CA3-9144-C8F3364ABB11}" type="sibTrans" cxnId="{E74A28AC-1A6B-411A-A744-2100BD5D7875}">
      <dgm:prSet/>
      <dgm:spPr/>
      <dgm:t>
        <a:bodyPr/>
        <a:lstStyle/>
        <a:p>
          <a:endParaRPr lang="pt-BR"/>
        </a:p>
      </dgm:t>
    </dgm:pt>
    <dgm:pt modelId="{C4D58968-F339-4EA2-ADCB-E4B3BD3163C0}" type="pres">
      <dgm:prSet presAssocID="{FD6625DB-2EF6-497C-B53C-83C073F1377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71BF86C-E05F-40EE-8A5B-DD02CC166F06}" type="pres">
      <dgm:prSet presAssocID="{6AD70EBA-6C97-42E8-8228-FA2194A8E2FB}" presName="hierRoot1" presStyleCnt="0">
        <dgm:presLayoutVars>
          <dgm:hierBranch val="init"/>
        </dgm:presLayoutVars>
      </dgm:prSet>
      <dgm:spPr/>
    </dgm:pt>
    <dgm:pt modelId="{59138A06-093F-4C69-B8B5-E5F43828A7B2}" type="pres">
      <dgm:prSet presAssocID="{6AD70EBA-6C97-42E8-8228-FA2194A8E2FB}" presName="rootComposite1" presStyleCnt="0"/>
      <dgm:spPr/>
    </dgm:pt>
    <dgm:pt modelId="{5D7D0C84-BD50-46CB-8C74-8E7C0C372A7A}" type="pres">
      <dgm:prSet presAssocID="{6AD70EBA-6C97-42E8-8228-FA2194A8E2FB}" presName="rootText1" presStyleLbl="node0" presStyleIdx="0" presStyleCnt="1">
        <dgm:presLayoutVars>
          <dgm:chPref val="3"/>
        </dgm:presLayoutVars>
      </dgm:prSet>
      <dgm:spPr/>
    </dgm:pt>
    <dgm:pt modelId="{FD7E256B-9CA6-4E1D-A6CF-7F88F9B4059A}" type="pres">
      <dgm:prSet presAssocID="{6AD70EBA-6C97-42E8-8228-FA2194A8E2FB}" presName="rootConnector1" presStyleLbl="node1" presStyleIdx="0" presStyleCnt="0"/>
      <dgm:spPr/>
    </dgm:pt>
    <dgm:pt modelId="{9482E644-F6BE-488D-9290-CB8C05155826}" type="pres">
      <dgm:prSet presAssocID="{6AD70EBA-6C97-42E8-8228-FA2194A8E2FB}" presName="hierChild2" presStyleCnt="0"/>
      <dgm:spPr/>
    </dgm:pt>
    <dgm:pt modelId="{4CC920F0-9E53-4F15-BEDD-76A6CF15282E}" type="pres">
      <dgm:prSet presAssocID="{45009F8A-173B-4F8D-8FA3-30D0A2FEDBEA}" presName="Name37" presStyleLbl="parChTrans1D2" presStyleIdx="0" presStyleCnt="5"/>
      <dgm:spPr/>
    </dgm:pt>
    <dgm:pt modelId="{02525463-C92B-48B5-9770-7EE49934B9E5}" type="pres">
      <dgm:prSet presAssocID="{873A0C36-AAD9-471A-A2D0-97B202E91D1E}" presName="hierRoot2" presStyleCnt="0">
        <dgm:presLayoutVars>
          <dgm:hierBranch val="init"/>
        </dgm:presLayoutVars>
      </dgm:prSet>
      <dgm:spPr/>
    </dgm:pt>
    <dgm:pt modelId="{0EC914DC-CCBF-49FB-8C86-84F2703908C5}" type="pres">
      <dgm:prSet presAssocID="{873A0C36-AAD9-471A-A2D0-97B202E91D1E}" presName="rootComposite" presStyleCnt="0"/>
      <dgm:spPr/>
    </dgm:pt>
    <dgm:pt modelId="{1DCA9774-CCE9-4B14-A1EC-91A1397F2AB8}" type="pres">
      <dgm:prSet presAssocID="{873A0C36-AAD9-471A-A2D0-97B202E91D1E}" presName="rootText" presStyleLbl="node2" presStyleIdx="0" presStyleCnt="5">
        <dgm:presLayoutVars>
          <dgm:chPref val="3"/>
        </dgm:presLayoutVars>
      </dgm:prSet>
      <dgm:spPr/>
    </dgm:pt>
    <dgm:pt modelId="{9641EDD4-BC7B-4C78-9874-B435B58120DD}" type="pres">
      <dgm:prSet presAssocID="{873A0C36-AAD9-471A-A2D0-97B202E91D1E}" presName="rootConnector" presStyleLbl="node2" presStyleIdx="0" presStyleCnt="5"/>
      <dgm:spPr/>
    </dgm:pt>
    <dgm:pt modelId="{4B611B21-EAB8-4099-8E6C-214524DF5036}" type="pres">
      <dgm:prSet presAssocID="{873A0C36-AAD9-471A-A2D0-97B202E91D1E}" presName="hierChild4" presStyleCnt="0"/>
      <dgm:spPr/>
    </dgm:pt>
    <dgm:pt modelId="{F466CF67-0FAE-4616-A583-3846A86914F2}" type="pres">
      <dgm:prSet presAssocID="{873A0C36-AAD9-471A-A2D0-97B202E91D1E}" presName="hierChild5" presStyleCnt="0"/>
      <dgm:spPr/>
    </dgm:pt>
    <dgm:pt modelId="{A714FC8D-0960-4969-99F9-7301A92861CE}" type="pres">
      <dgm:prSet presAssocID="{653B6232-62EE-4C8B-86DF-1862807D4BE3}" presName="Name37" presStyleLbl="parChTrans1D2" presStyleIdx="1" presStyleCnt="5"/>
      <dgm:spPr/>
    </dgm:pt>
    <dgm:pt modelId="{B7A8B847-18CE-474D-AA88-DBAACAF52BF3}" type="pres">
      <dgm:prSet presAssocID="{C694C271-4274-41A3-BFFD-3C26AFF02F0C}" presName="hierRoot2" presStyleCnt="0">
        <dgm:presLayoutVars>
          <dgm:hierBranch val="init"/>
        </dgm:presLayoutVars>
      </dgm:prSet>
      <dgm:spPr/>
    </dgm:pt>
    <dgm:pt modelId="{158799AA-7F5B-498D-BC94-B457B187D2DE}" type="pres">
      <dgm:prSet presAssocID="{C694C271-4274-41A3-BFFD-3C26AFF02F0C}" presName="rootComposite" presStyleCnt="0"/>
      <dgm:spPr/>
    </dgm:pt>
    <dgm:pt modelId="{A191A1C3-5CA3-4089-9B3E-9FA247159CDC}" type="pres">
      <dgm:prSet presAssocID="{C694C271-4274-41A3-BFFD-3C26AFF02F0C}" presName="rootText" presStyleLbl="node2" presStyleIdx="1" presStyleCnt="5">
        <dgm:presLayoutVars>
          <dgm:chPref val="3"/>
        </dgm:presLayoutVars>
      </dgm:prSet>
      <dgm:spPr/>
    </dgm:pt>
    <dgm:pt modelId="{519EB9F8-BA9B-4C20-91CA-AAB7128661D1}" type="pres">
      <dgm:prSet presAssocID="{C694C271-4274-41A3-BFFD-3C26AFF02F0C}" presName="rootConnector" presStyleLbl="node2" presStyleIdx="1" presStyleCnt="5"/>
      <dgm:spPr/>
    </dgm:pt>
    <dgm:pt modelId="{2D9FA6C8-DA4A-4E2A-B596-202AC99E67ED}" type="pres">
      <dgm:prSet presAssocID="{C694C271-4274-41A3-BFFD-3C26AFF02F0C}" presName="hierChild4" presStyleCnt="0"/>
      <dgm:spPr/>
    </dgm:pt>
    <dgm:pt modelId="{F1298A70-4581-4D9A-B117-C0F49C576155}" type="pres">
      <dgm:prSet presAssocID="{C694C271-4274-41A3-BFFD-3C26AFF02F0C}" presName="hierChild5" presStyleCnt="0"/>
      <dgm:spPr/>
    </dgm:pt>
    <dgm:pt modelId="{DB3B61C0-8A4E-4C97-BED8-1AB4FF4EC3A8}" type="pres">
      <dgm:prSet presAssocID="{DD2BBAE5-D7ED-4DB7-B749-C96CE2DB4CF8}" presName="Name37" presStyleLbl="parChTrans1D2" presStyleIdx="2" presStyleCnt="5"/>
      <dgm:spPr/>
    </dgm:pt>
    <dgm:pt modelId="{5E81E1B1-988A-41D2-A2D7-B01DF9B46272}" type="pres">
      <dgm:prSet presAssocID="{DB3E0A42-DE32-4836-B420-F7AC34F51739}" presName="hierRoot2" presStyleCnt="0">
        <dgm:presLayoutVars>
          <dgm:hierBranch val="init"/>
        </dgm:presLayoutVars>
      </dgm:prSet>
      <dgm:spPr/>
    </dgm:pt>
    <dgm:pt modelId="{EAF34095-225B-413B-AF49-A1AEA18D5493}" type="pres">
      <dgm:prSet presAssocID="{DB3E0A42-DE32-4836-B420-F7AC34F51739}" presName="rootComposite" presStyleCnt="0"/>
      <dgm:spPr/>
    </dgm:pt>
    <dgm:pt modelId="{590E59EA-31CD-4455-8B2A-00AEE94AD22B}" type="pres">
      <dgm:prSet presAssocID="{DB3E0A42-DE32-4836-B420-F7AC34F51739}" presName="rootText" presStyleLbl="node2" presStyleIdx="2" presStyleCnt="5">
        <dgm:presLayoutVars>
          <dgm:chPref val="3"/>
        </dgm:presLayoutVars>
      </dgm:prSet>
      <dgm:spPr/>
    </dgm:pt>
    <dgm:pt modelId="{D1AA5487-DCA7-4EC5-A22E-B957CDD1F738}" type="pres">
      <dgm:prSet presAssocID="{DB3E0A42-DE32-4836-B420-F7AC34F51739}" presName="rootConnector" presStyleLbl="node2" presStyleIdx="2" presStyleCnt="5"/>
      <dgm:spPr/>
    </dgm:pt>
    <dgm:pt modelId="{882A0861-E1ED-4635-8184-318C03FBA276}" type="pres">
      <dgm:prSet presAssocID="{DB3E0A42-DE32-4836-B420-F7AC34F51739}" presName="hierChild4" presStyleCnt="0"/>
      <dgm:spPr/>
    </dgm:pt>
    <dgm:pt modelId="{234D80DB-E6D5-44CE-A691-0BF34FF440FA}" type="pres">
      <dgm:prSet presAssocID="{DB3E0A42-DE32-4836-B420-F7AC34F51739}" presName="hierChild5" presStyleCnt="0"/>
      <dgm:spPr/>
    </dgm:pt>
    <dgm:pt modelId="{D563F372-0D45-4124-9BFF-C927370061DB}" type="pres">
      <dgm:prSet presAssocID="{13E18352-C39E-485D-9826-8E98909DA6BE}" presName="Name37" presStyleLbl="parChTrans1D2" presStyleIdx="3" presStyleCnt="5"/>
      <dgm:spPr/>
    </dgm:pt>
    <dgm:pt modelId="{08B46B38-1047-425A-A072-E728974729FA}" type="pres">
      <dgm:prSet presAssocID="{CF53D252-1527-4816-8F46-37FA5C33FDD6}" presName="hierRoot2" presStyleCnt="0">
        <dgm:presLayoutVars>
          <dgm:hierBranch val="init"/>
        </dgm:presLayoutVars>
      </dgm:prSet>
      <dgm:spPr/>
    </dgm:pt>
    <dgm:pt modelId="{E68DB0AC-0038-4A9C-B8CA-0BFE12A53A27}" type="pres">
      <dgm:prSet presAssocID="{CF53D252-1527-4816-8F46-37FA5C33FDD6}" presName="rootComposite" presStyleCnt="0"/>
      <dgm:spPr/>
    </dgm:pt>
    <dgm:pt modelId="{9F094E8C-3FA7-4707-874C-0DC817F958A6}" type="pres">
      <dgm:prSet presAssocID="{CF53D252-1527-4816-8F46-37FA5C33FDD6}" presName="rootText" presStyleLbl="node2" presStyleIdx="3" presStyleCnt="5">
        <dgm:presLayoutVars>
          <dgm:chPref val="3"/>
        </dgm:presLayoutVars>
      </dgm:prSet>
      <dgm:spPr/>
    </dgm:pt>
    <dgm:pt modelId="{5FC11858-4EB3-4CFD-827A-D193D80D37DF}" type="pres">
      <dgm:prSet presAssocID="{CF53D252-1527-4816-8F46-37FA5C33FDD6}" presName="rootConnector" presStyleLbl="node2" presStyleIdx="3" presStyleCnt="5"/>
      <dgm:spPr/>
    </dgm:pt>
    <dgm:pt modelId="{E0871AA0-03D2-452B-A3DF-38F454D27C66}" type="pres">
      <dgm:prSet presAssocID="{CF53D252-1527-4816-8F46-37FA5C33FDD6}" presName="hierChild4" presStyleCnt="0"/>
      <dgm:spPr/>
    </dgm:pt>
    <dgm:pt modelId="{DC3BC4F3-D207-43C3-BE16-AD5003B6351D}" type="pres">
      <dgm:prSet presAssocID="{CF53D252-1527-4816-8F46-37FA5C33FDD6}" presName="hierChild5" presStyleCnt="0"/>
      <dgm:spPr/>
    </dgm:pt>
    <dgm:pt modelId="{A4F48A53-2F19-4E04-A798-E84F42954CF1}" type="pres">
      <dgm:prSet presAssocID="{1182BD3E-E015-4E39-92FF-D44FF20C1C23}" presName="Name37" presStyleLbl="parChTrans1D2" presStyleIdx="4" presStyleCnt="5"/>
      <dgm:spPr/>
    </dgm:pt>
    <dgm:pt modelId="{861744F2-89A8-4886-AC30-7F28EE804DC6}" type="pres">
      <dgm:prSet presAssocID="{785942D3-278C-44F4-8DEC-C514524A7ED3}" presName="hierRoot2" presStyleCnt="0">
        <dgm:presLayoutVars>
          <dgm:hierBranch val="init"/>
        </dgm:presLayoutVars>
      </dgm:prSet>
      <dgm:spPr/>
    </dgm:pt>
    <dgm:pt modelId="{B006BEE5-B7C4-4D97-8A42-7E1B99041699}" type="pres">
      <dgm:prSet presAssocID="{785942D3-278C-44F4-8DEC-C514524A7ED3}" presName="rootComposite" presStyleCnt="0"/>
      <dgm:spPr/>
    </dgm:pt>
    <dgm:pt modelId="{C7ED7571-84A2-4A31-9EE3-B51BF808EA70}" type="pres">
      <dgm:prSet presAssocID="{785942D3-278C-44F4-8DEC-C514524A7ED3}" presName="rootText" presStyleLbl="node2" presStyleIdx="4" presStyleCnt="5" custScaleX="118703">
        <dgm:presLayoutVars>
          <dgm:chPref val="3"/>
        </dgm:presLayoutVars>
      </dgm:prSet>
      <dgm:spPr/>
    </dgm:pt>
    <dgm:pt modelId="{CB077F26-EBE2-4C9F-85E7-13A538505D7F}" type="pres">
      <dgm:prSet presAssocID="{785942D3-278C-44F4-8DEC-C514524A7ED3}" presName="rootConnector" presStyleLbl="node2" presStyleIdx="4" presStyleCnt="5"/>
      <dgm:spPr/>
    </dgm:pt>
    <dgm:pt modelId="{865E6DDB-1A9D-4594-8E78-90144F70318A}" type="pres">
      <dgm:prSet presAssocID="{785942D3-278C-44F4-8DEC-C514524A7ED3}" presName="hierChild4" presStyleCnt="0"/>
      <dgm:spPr/>
    </dgm:pt>
    <dgm:pt modelId="{2164AE18-A6DC-47B5-9DA8-E033F8DB69F0}" type="pres">
      <dgm:prSet presAssocID="{785942D3-278C-44F4-8DEC-C514524A7ED3}" presName="hierChild5" presStyleCnt="0"/>
      <dgm:spPr/>
    </dgm:pt>
    <dgm:pt modelId="{A75D2E34-89CD-4EF3-A2CE-FBF93D6920BA}" type="pres">
      <dgm:prSet presAssocID="{6AD70EBA-6C97-42E8-8228-FA2194A8E2FB}" presName="hierChild3" presStyleCnt="0"/>
      <dgm:spPr/>
    </dgm:pt>
  </dgm:ptLst>
  <dgm:cxnLst>
    <dgm:cxn modelId="{0E88CD00-3C75-4396-B500-60094FBA0212}" type="presOf" srcId="{CF53D252-1527-4816-8F46-37FA5C33FDD6}" destId="{9F094E8C-3FA7-4707-874C-0DC817F958A6}" srcOrd="0" destOrd="0" presId="urn:microsoft.com/office/officeart/2005/8/layout/orgChart1"/>
    <dgm:cxn modelId="{FD275605-5E46-4C3D-8770-5BED769AEA44}" type="presOf" srcId="{6AD70EBA-6C97-42E8-8228-FA2194A8E2FB}" destId="{5D7D0C84-BD50-46CB-8C74-8E7C0C372A7A}" srcOrd="0" destOrd="0" presId="urn:microsoft.com/office/officeart/2005/8/layout/orgChart1"/>
    <dgm:cxn modelId="{DACBFC13-A6CC-4045-964F-D439EA5414B2}" type="presOf" srcId="{785942D3-278C-44F4-8DEC-C514524A7ED3}" destId="{CB077F26-EBE2-4C9F-85E7-13A538505D7F}" srcOrd="1" destOrd="0" presId="urn:microsoft.com/office/officeart/2005/8/layout/orgChart1"/>
    <dgm:cxn modelId="{C9137B2A-021C-4BB8-9F9E-56C3D3647C85}" srcId="{FD6625DB-2EF6-497C-B53C-83C073F1377A}" destId="{6AD70EBA-6C97-42E8-8228-FA2194A8E2FB}" srcOrd="0" destOrd="0" parTransId="{8ABB26A0-282C-4518-B2AF-F52AB9AB9926}" sibTransId="{596CDDEC-2785-4048-A3D0-3590CCDBF315}"/>
    <dgm:cxn modelId="{F52CDB2B-A51F-4846-A913-AD66D6888233}" type="presOf" srcId="{FD6625DB-2EF6-497C-B53C-83C073F1377A}" destId="{C4D58968-F339-4EA2-ADCB-E4B3BD3163C0}" srcOrd="0" destOrd="0" presId="urn:microsoft.com/office/officeart/2005/8/layout/orgChart1"/>
    <dgm:cxn modelId="{B108FF36-85FA-42F3-B121-E9DF9CDF5DD0}" srcId="{6AD70EBA-6C97-42E8-8228-FA2194A8E2FB}" destId="{873A0C36-AAD9-471A-A2D0-97B202E91D1E}" srcOrd="0" destOrd="0" parTransId="{45009F8A-173B-4F8D-8FA3-30D0A2FEDBEA}" sibTransId="{8CEBDE8B-2DF4-436E-B59E-848E21B8EDAA}"/>
    <dgm:cxn modelId="{5C12F64D-CC07-4A35-9801-4C6AB6B9A46A}" type="presOf" srcId="{873A0C36-AAD9-471A-A2D0-97B202E91D1E}" destId="{1DCA9774-CCE9-4B14-A1EC-91A1397F2AB8}" srcOrd="0" destOrd="0" presId="urn:microsoft.com/office/officeart/2005/8/layout/orgChart1"/>
    <dgm:cxn modelId="{29525650-5DB9-4D77-94EF-AF48B0DB2C4B}" type="presOf" srcId="{DB3E0A42-DE32-4836-B420-F7AC34F51739}" destId="{D1AA5487-DCA7-4EC5-A22E-B957CDD1F738}" srcOrd="1" destOrd="0" presId="urn:microsoft.com/office/officeart/2005/8/layout/orgChart1"/>
    <dgm:cxn modelId="{9BD40B79-DC62-42F5-95AC-1220F7C84A9A}" type="presOf" srcId="{873A0C36-AAD9-471A-A2D0-97B202E91D1E}" destId="{9641EDD4-BC7B-4C78-9874-B435B58120DD}" srcOrd="1" destOrd="0" presId="urn:microsoft.com/office/officeart/2005/8/layout/orgChart1"/>
    <dgm:cxn modelId="{60DBA759-1A0F-4C19-BD2F-7797582D3108}" type="presOf" srcId="{C694C271-4274-41A3-BFFD-3C26AFF02F0C}" destId="{519EB9F8-BA9B-4C20-91CA-AAB7128661D1}" srcOrd="1" destOrd="0" presId="urn:microsoft.com/office/officeart/2005/8/layout/orgChart1"/>
    <dgm:cxn modelId="{3583FF7C-D0A7-40FB-A171-9D2A49BF9DAE}" srcId="{6AD70EBA-6C97-42E8-8228-FA2194A8E2FB}" destId="{DB3E0A42-DE32-4836-B420-F7AC34F51739}" srcOrd="2" destOrd="0" parTransId="{DD2BBAE5-D7ED-4DB7-B749-C96CE2DB4CF8}" sibTransId="{091EB0F6-EDC1-4BDC-BAF4-AC43E1A462EF}"/>
    <dgm:cxn modelId="{153E087F-1330-46AE-82FF-935B7034FC0F}" type="presOf" srcId="{DB3E0A42-DE32-4836-B420-F7AC34F51739}" destId="{590E59EA-31CD-4455-8B2A-00AEE94AD22B}" srcOrd="0" destOrd="0" presId="urn:microsoft.com/office/officeart/2005/8/layout/orgChart1"/>
    <dgm:cxn modelId="{14836481-B4D1-416A-9A61-3EDB1B2D820A}" type="presOf" srcId="{653B6232-62EE-4C8B-86DF-1862807D4BE3}" destId="{A714FC8D-0960-4969-99F9-7301A92861CE}" srcOrd="0" destOrd="0" presId="urn:microsoft.com/office/officeart/2005/8/layout/orgChart1"/>
    <dgm:cxn modelId="{8CCED491-AA29-4F18-87E7-DFE888320268}" type="presOf" srcId="{C694C271-4274-41A3-BFFD-3C26AFF02F0C}" destId="{A191A1C3-5CA3-4089-9B3E-9FA247159CDC}" srcOrd="0" destOrd="0" presId="urn:microsoft.com/office/officeart/2005/8/layout/orgChart1"/>
    <dgm:cxn modelId="{91D8CD9C-4415-4F3D-ACA7-F57DDF271CD7}" type="presOf" srcId="{CF53D252-1527-4816-8F46-37FA5C33FDD6}" destId="{5FC11858-4EB3-4CFD-827A-D193D80D37DF}" srcOrd="1" destOrd="0" presId="urn:microsoft.com/office/officeart/2005/8/layout/orgChart1"/>
    <dgm:cxn modelId="{E74A28AC-1A6B-411A-A744-2100BD5D7875}" srcId="{6AD70EBA-6C97-42E8-8228-FA2194A8E2FB}" destId="{785942D3-278C-44F4-8DEC-C514524A7ED3}" srcOrd="4" destOrd="0" parTransId="{1182BD3E-E015-4E39-92FF-D44FF20C1C23}" sibTransId="{BF4BA9A9-57B7-4CA3-9144-C8F3364ABB11}"/>
    <dgm:cxn modelId="{96E836AF-6ED1-4ECD-B1A5-F92FC40720DB}" srcId="{6AD70EBA-6C97-42E8-8228-FA2194A8E2FB}" destId="{CF53D252-1527-4816-8F46-37FA5C33FDD6}" srcOrd="3" destOrd="0" parTransId="{13E18352-C39E-485D-9826-8E98909DA6BE}" sibTransId="{24936F26-DF37-4C51-A06B-B0269F777120}"/>
    <dgm:cxn modelId="{31BDFCC9-5957-4503-9A97-11DCE8F15D26}" type="presOf" srcId="{6AD70EBA-6C97-42E8-8228-FA2194A8E2FB}" destId="{FD7E256B-9CA6-4E1D-A6CF-7F88F9B4059A}" srcOrd="1" destOrd="0" presId="urn:microsoft.com/office/officeart/2005/8/layout/orgChart1"/>
    <dgm:cxn modelId="{709540D9-5E0C-4AF5-84BB-91319AC0428F}" type="presOf" srcId="{785942D3-278C-44F4-8DEC-C514524A7ED3}" destId="{C7ED7571-84A2-4A31-9EE3-B51BF808EA70}" srcOrd="0" destOrd="0" presId="urn:microsoft.com/office/officeart/2005/8/layout/orgChart1"/>
    <dgm:cxn modelId="{21FA76DE-54A3-4F8A-9B7B-98511B926EB6}" type="presOf" srcId="{1182BD3E-E015-4E39-92FF-D44FF20C1C23}" destId="{A4F48A53-2F19-4E04-A798-E84F42954CF1}" srcOrd="0" destOrd="0" presId="urn:microsoft.com/office/officeart/2005/8/layout/orgChart1"/>
    <dgm:cxn modelId="{735376E1-EF57-4F03-A6C7-206C4504E80F}" srcId="{6AD70EBA-6C97-42E8-8228-FA2194A8E2FB}" destId="{C694C271-4274-41A3-BFFD-3C26AFF02F0C}" srcOrd="1" destOrd="0" parTransId="{653B6232-62EE-4C8B-86DF-1862807D4BE3}" sibTransId="{B188E016-DB91-486D-864C-1EC923F60213}"/>
    <dgm:cxn modelId="{E40711EC-D186-4064-9AE6-9AA20CD86F85}" type="presOf" srcId="{45009F8A-173B-4F8D-8FA3-30D0A2FEDBEA}" destId="{4CC920F0-9E53-4F15-BEDD-76A6CF15282E}" srcOrd="0" destOrd="0" presId="urn:microsoft.com/office/officeart/2005/8/layout/orgChart1"/>
    <dgm:cxn modelId="{620BC1ED-B462-43EA-B937-1D7650392ACE}" type="presOf" srcId="{13E18352-C39E-485D-9826-8E98909DA6BE}" destId="{D563F372-0D45-4124-9BFF-C927370061DB}" srcOrd="0" destOrd="0" presId="urn:microsoft.com/office/officeart/2005/8/layout/orgChart1"/>
    <dgm:cxn modelId="{B5C202F4-14B0-4223-B691-0570E4CF666D}" type="presOf" srcId="{DD2BBAE5-D7ED-4DB7-B749-C96CE2DB4CF8}" destId="{DB3B61C0-8A4E-4C97-BED8-1AB4FF4EC3A8}" srcOrd="0" destOrd="0" presId="urn:microsoft.com/office/officeart/2005/8/layout/orgChart1"/>
    <dgm:cxn modelId="{D5A22DDB-1675-4DE6-84AD-3629FA26A92E}" type="presParOf" srcId="{C4D58968-F339-4EA2-ADCB-E4B3BD3163C0}" destId="{171BF86C-E05F-40EE-8A5B-DD02CC166F06}" srcOrd="0" destOrd="0" presId="urn:microsoft.com/office/officeart/2005/8/layout/orgChart1"/>
    <dgm:cxn modelId="{7A616526-C749-4379-8A6C-8F87D214D3E1}" type="presParOf" srcId="{171BF86C-E05F-40EE-8A5B-DD02CC166F06}" destId="{59138A06-093F-4C69-B8B5-E5F43828A7B2}" srcOrd="0" destOrd="0" presId="urn:microsoft.com/office/officeart/2005/8/layout/orgChart1"/>
    <dgm:cxn modelId="{CEDB74FA-5B1D-4306-92DE-786AD91A18B7}" type="presParOf" srcId="{59138A06-093F-4C69-B8B5-E5F43828A7B2}" destId="{5D7D0C84-BD50-46CB-8C74-8E7C0C372A7A}" srcOrd="0" destOrd="0" presId="urn:microsoft.com/office/officeart/2005/8/layout/orgChart1"/>
    <dgm:cxn modelId="{F71F5F0C-CDDC-4CCB-9FEA-03A379C1F3FC}" type="presParOf" srcId="{59138A06-093F-4C69-B8B5-E5F43828A7B2}" destId="{FD7E256B-9CA6-4E1D-A6CF-7F88F9B4059A}" srcOrd="1" destOrd="0" presId="urn:microsoft.com/office/officeart/2005/8/layout/orgChart1"/>
    <dgm:cxn modelId="{39B234BD-D772-42CE-98B6-541EDCBBC54E}" type="presParOf" srcId="{171BF86C-E05F-40EE-8A5B-DD02CC166F06}" destId="{9482E644-F6BE-488D-9290-CB8C05155826}" srcOrd="1" destOrd="0" presId="urn:microsoft.com/office/officeart/2005/8/layout/orgChart1"/>
    <dgm:cxn modelId="{625A11D3-29A0-4095-9994-2B71369D0FFD}" type="presParOf" srcId="{9482E644-F6BE-488D-9290-CB8C05155826}" destId="{4CC920F0-9E53-4F15-BEDD-76A6CF15282E}" srcOrd="0" destOrd="0" presId="urn:microsoft.com/office/officeart/2005/8/layout/orgChart1"/>
    <dgm:cxn modelId="{B69E5344-EE44-418A-81FA-03B9FD3BDBB7}" type="presParOf" srcId="{9482E644-F6BE-488D-9290-CB8C05155826}" destId="{02525463-C92B-48B5-9770-7EE49934B9E5}" srcOrd="1" destOrd="0" presId="urn:microsoft.com/office/officeart/2005/8/layout/orgChart1"/>
    <dgm:cxn modelId="{FB46B639-AC3B-4235-B039-1392D3B5A97C}" type="presParOf" srcId="{02525463-C92B-48B5-9770-7EE49934B9E5}" destId="{0EC914DC-CCBF-49FB-8C86-84F2703908C5}" srcOrd="0" destOrd="0" presId="urn:microsoft.com/office/officeart/2005/8/layout/orgChart1"/>
    <dgm:cxn modelId="{739052E9-3D8D-4FDD-A328-A86CD0679F12}" type="presParOf" srcId="{0EC914DC-CCBF-49FB-8C86-84F2703908C5}" destId="{1DCA9774-CCE9-4B14-A1EC-91A1397F2AB8}" srcOrd="0" destOrd="0" presId="urn:microsoft.com/office/officeart/2005/8/layout/orgChart1"/>
    <dgm:cxn modelId="{FC1F3AA8-36B7-445C-907C-F33BB7CE27C7}" type="presParOf" srcId="{0EC914DC-CCBF-49FB-8C86-84F2703908C5}" destId="{9641EDD4-BC7B-4C78-9874-B435B58120DD}" srcOrd="1" destOrd="0" presId="urn:microsoft.com/office/officeart/2005/8/layout/orgChart1"/>
    <dgm:cxn modelId="{A6601B2F-284A-425F-A8E5-81FA58E3932C}" type="presParOf" srcId="{02525463-C92B-48B5-9770-7EE49934B9E5}" destId="{4B611B21-EAB8-4099-8E6C-214524DF5036}" srcOrd="1" destOrd="0" presId="urn:microsoft.com/office/officeart/2005/8/layout/orgChart1"/>
    <dgm:cxn modelId="{628C418A-8E48-45F0-851F-20E464BAEC16}" type="presParOf" srcId="{02525463-C92B-48B5-9770-7EE49934B9E5}" destId="{F466CF67-0FAE-4616-A583-3846A86914F2}" srcOrd="2" destOrd="0" presId="urn:microsoft.com/office/officeart/2005/8/layout/orgChart1"/>
    <dgm:cxn modelId="{CC55F9CA-D62F-4BE1-BDEF-07CB77C56E08}" type="presParOf" srcId="{9482E644-F6BE-488D-9290-CB8C05155826}" destId="{A714FC8D-0960-4969-99F9-7301A92861CE}" srcOrd="2" destOrd="0" presId="urn:microsoft.com/office/officeart/2005/8/layout/orgChart1"/>
    <dgm:cxn modelId="{BA476E1C-0592-474A-BFE0-C9659D3B6FD0}" type="presParOf" srcId="{9482E644-F6BE-488D-9290-CB8C05155826}" destId="{B7A8B847-18CE-474D-AA88-DBAACAF52BF3}" srcOrd="3" destOrd="0" presId="urn:microsoft.com/office/officeart/2005/8/layout/orgChart1"/>
    <dgm:cxn modelId="{5C246EA3-879D-4967-AB2F-CFA7A03DC712}" type="presParOf" srcId="{B7A8B847-18CE-474D-AA88-DBAACAF52BF3}" destId="{158799AA-7F5B-498D-BC94-B457B187D2DE}" srcOrd="0" destOrd="0" presId="urn:microsoft.com/office/officeart/2005/8/layout/orgChart1"/>
    <dgm:cxn modelId="{D9E22520-4297-46ED-9A54-C02BC412D4DB}" type="presParOf" srcId="{158799AA-7F5B-498D-BC94-B457B187D2DE}" destId="{A191A1C3-5CA3-4089-9B3E-9FA247159CDC}" srcOrd="0" destOrd="0" presId="urn:microsoft.com/office/officeart/2005/8/layout/orgChart1"/>
    <dgm:cxn modelId="{6CCF0488-B85F-46A5-8343-B3E51165ACF2}" type="presParOf" srcId="{158799AA-7F5B-498D-BC94-B457B187D2DE}" destId="{519EB9F8-BA9B-4C20-91CA-AAB7128661D1}" srcOrd="1" destOrd="0" presId="urn:microsoft.com/office/officeart/2005/8/layout/orgChart1"/>
    <dgm:cxn modelId="{A1EF0B72-986B-40A9-B1EE-A4098FD5B5D1}" type="presParOf" srcId="{B7A8B847-18CE-474D-AA88-DBAACAF52BF3}" destId="{2D9FA6C8-DA4A-4E2A-B596-202AC99E67ED}" srcOrd="1" destOrd="0" presId="urn:microsoft.com/office/officeart/2005/8/layout/orgChart1"/>
    <dgm:cxn modelId="{82C22CF4-4660-4A20-9C5E-AC7BD4C6DB92}" type="presParOf" srcId="{B7A8B847-18CE-474D-AA88-DBAACAF52BF3}" destId="{F1298A70-4581-4D9A-B117-C0F49C576155}" srcOrd="2" destOrd="0" presId="urn:microsoft.com/office/officeart/2005/8/layout/orgChart1"/>
    <dgm:cxn modelId="{314E9D2A-8F88-40EB-8D0B-F8F9755AD212}" type="presParOf" srcId="{9482E644-F6BE-488D-9290-CB8C05155826}" destId="{DB3B61C0-8A4E-4C97-BED8-1AB4FF4EC3A8}" srcOrd="4" destOrd="0" presId="urn:microsoft.com/office/officeart/2005/8/layout/orgChart1"/>
    <dgm:cxn modelId="{4C3D1EDB-A2CF-4ADC-B5D5-69C692D22254}" type="presParOf" srcId="{9482E644-F6BE-488D-9290-CB8C05155826}" destId="{5E81E1B1-988A-41D2-A2D7-B01DF9B46272}" srcOrd="5" destOrd="0" presId="urn:microsoft.com/office/officeart/2005/8/layout/orgChart1"/>
    <dgm:cxn modelId="{A21216F9-236B-42FB-80ED-8BDB033C6A7E}" type="presParOf" srcId="{5E81E1B1-988A-41D2-A2D7-B01DF9B46272}" destId="{EAF34095-225B-413B-AF49-A1AEA18D5493}" srcOrd="0" destOrd="0" presId="urn:microsoft.com/office/officeart/2005/8/layout/orgChart1"/>
    <dgm:cxn modelId="{8EAB1F73-3CC6-4C30-B7EC-16F22B0E9227}" type="presParOf" srcId="{EAF34095-225B-413B-AF49-A1AEA18D5493}" destId="{590E59EA-31CD-4455-8B2A-00AEE94AD22B}" srcOrd="0" destOrd="0" presId="urn:microsoft.com/office/officeart/2005/8/layout/orgChart1"/>
    <dgm:cxn modelId="{7D1FD276-7995-42CD-AA08-4C22F55B10D0}" type="presParOf" srcId="{EAF34095-225B-413B-AF49-A1AEA18D5493}" destId="{D1AA5487-DCA7-4EC5-A22E-B957CDD1F738}" srcOrd="1" destOrd="0" presId="urn:microsoft.com/office/officeart/2005/8/layout/orgChart1"/>
    <dgm:cxn modelId="{EB9F76BD-D9D4-4583-8D6E-82750994B173}" type="presParOf" srcId="{5E81E1B1-988A-41D2-A2D7-B01DF9B46272}" destId="{882A0861-E1ED-4635-8184-318C03FBA276}" srcOrd="1" destOrd="0" presId="urn:microsoft.com/office/officeart/2005/8/layout/orgChart1"/>
    <dgm:cxn modelId="{BBD51AC0-25D2-4FF4-9BFE-E8AD10889829}" type="presParOf" srcId="{5E81E1B1-988A-41D2-A2D7-B01DF9B46272}" destId="{234D80DB-E6D5-44CE-A691-0BF34FF440FA}" srcOrd="2" destOrd="0" presId="urn:microsoft.com/office/officeart/2005/8/layout/orgChart1"/>
    <dgm:cxn modelId="{1C964F47-8A3E-4906-851B-AE48A7A73470}" type="presParOf" srcId="{9482E644-F6BE-488D-9290-CB8C05155826}" destId="{D563F372-0D45-4124-9BFF-C927370061DB}" srcOrd="6" destOrd="0" presId="urn:microsoft.com/office/officeart/2005/8/layout/orgChart1"/>
    <dgm:cxn modelId="{24BB1947-3DED-4ED1-A047-468F3044D636}" type="presParOf" srcId="{9482E644-F6BE-488D-9290-CB8C05155826}" destId="{08B46B38-1047-425A-A072-E728974729FA}" srcOrd="7" destOrd="0" presId="urn:microsoft.com/office/officeart/2005/8/layout/orgChart1"/>
    <dgm:cxn modelId="{E6E43701-69C0-4CE9-B934-9023D936B8A2}" type="presParOf" srcId="{08B46B38-1047-425A-A072-E728974729FA}" destId="{E68DB0AC-0038-4A9C-B8CA-0BFE12A53A27}" srcOrd="0" destOrd="0" presId="urn:microsoft.com/office/officeart/2005/8/layout/orgChart1"/>
    <dgm:cxn modelId="{9D85C9AB-FAA0-4092-A2F2-169E92017361}" type="presParOf" srcId="{E68DB0AC-0038-4A9C-B8CA-0BFE12A53A27}" destId="{9F094E8C-3FA7-4707-874C-0DC817F958A6}" srcOrd="0" destOrd="0" presId="urn:microsoft.com/office/officeart/2005/8/layout/orgChart1"/>
    <dgm:cxn modelId="{BB43D74B-809E-4A59-A19F-6C3041666283}" type="presParOf" srcId="{E68DB0AC-0038-4A9C-B8CA-0BFE12A53A27}" destId="{5FC11858-4EB3-4CFD-827A-D193D80D37DF}" srcOrd="1" destOrd="0" presId="urn:microsoft.com/office/officeart/2005/8/layout/orgChart1"/>
    <dgm:cxn modelId="{4C08DA1D-F9CB-4D56-90CD-4C8D3D71D588}" type="presParOf" srcId="{08B46B38-1047-425A-A072-E728974729FA}" destId="{E0871AA0-03D2-452B-A3DF-38F454D27C66}" srcOrd="1" destOrd="0" presId="urn:microsoft.com/office/officeart/2005/8/layout/orgChart1"/>
    <dgm:cxn modelId="{50618483-0328-423C-ADAF-C5643DD8E286}" type="presParOf" srcId="{08B46B38-1047-425A-A072-E728974729FA}" destId="{DC3BC4F3-D207-43C3-BE16-AD5003B6351D}" srcOrd="2" destOrd="0" presId="urn:microsoft.com/office/officeart/2005/8/layout/orgChart1"/>
    <dgm:cxn modelId="{5BC4FC20-95F8-4342-B629-A9926BBC9BA8}" type="presParOf" srcId="{9482E644-F6BE-488D-9290-CB8C05155826}" destId="{A4F48A53-2F19-4E04-A798-E84F42954CF1}" srcOrd="8" destOrd="0" presId="urn:microsoft.com/office/officeart/2005/8/layout/orgChart1"/>
    <dgm:cxn modelId="{CD812BD5-E255-4203-8E4B-759C001A5E04}" type="presParOf" srcId="{9482E644-F6BE-488D-9290-CB8C05155826}" destId="{861744F2-89A8-4886-AC30-7F28EE804DC6}" srcOrd="9" destOrd="0" presId="urn:microsoft.com/office/officeart/2005/8/layout/orgChart1"/>
    <dgm:cxn modelId="{039E1451-DCB7-4D5B-ABDB-6772027138DA}" type="presParOf" srcId="{861744F2-89A8-4886-AC30-7F28EE804DC6}" destId="{B006BEE5-B7C4-4D97-8A42-7E1B99041699}" srcOrd="0" destOrd="0" presId="urn:microsoft.com/office/officeart/2005/8/layout/orgChart1"/>
    <dgm:cxn modelId="{736F3AA4-DA15-4CF0-B3A4-D55BD4843E6E}" type="presParOf" srcId="{B006BEE5-B7C4-4D97-8A42-7E1B99041699}" destId="{C7ED7571-84A2-4A31-9EE3-B51BF808EA70}" srcOrd="0" destOrd="0" presId="urn:microsoft.com/office/officeart/2005/8/layout/orgChart1"/>
    <dgm:cxn modelId="{B8C03F31-0DFB-41B0-82C5-5CE2C8239846}" type="presParOf" srcId="{B006BEE5-B7C4-4D97-8A42-7E1B99041699}" destId="{CB077F26-EBE2-4C9F-85E7-13A538505D7F}" srcOrd="1" destOrd="0" presId="urn:microsoft.com/office/officeart/2005/8/layout/orgChart1"/>
    <dgm:cxn modelId="{A39BE434-E4AC-4999-9E53-33DE23AC0E16}" type="presParOf" srcId="{861744F2-89A8-4886-AC30-7F28EE804DC6}" destId="{865E6DDB-1A9D-4594-8E78-90144F70318A}" srcOrd="1" destOrd="0" presId="urn:microsoft.com/office/officeart/2005/8/layout/orgChart1"/>
    <dgm:cxn modelId="{6ED65E40-3D91-4B14-9139-3F585BC6961A}" type="presParOf" srcId="{861744F2-89A8-4886-AC30-7F28EE804DC6}" destId="{2164AE18-A6DC-47B5-9DA8-E033F8DB69F0}" srcOrd="2" destOrd="0" presId="urn:microsoft.com/office/officeart/2005/8/layout/orgChart1"/>
    <dgm:cxn modelId="{FF5B8FF1-B090-4AB7-8012-74F15C7C011D}" type="presParOf" srcId="{171BF86C-E05F-40EE-8A5B-DD02CC166F06}" destId="{A75D2E34-89CD-4EF3-A2CE-FBF93D6920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2EF146-F850-4F39-8E6A-EDB075C1E031}" type="doc">
      <dgm:prSet loTypeId="urn:microsoft.com/office/officeart/2005/8/layout/arrow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4BFC4139-D0DE-4129-8ED6-B6A4EC6B6BC8}">
      <dgm:prSet phldrT="[Texto]"/>
      <dgm:spPr/>
      <dgm:t>
        <a:bodyPr/>
        <a:lstStyle/>
        <a:p>
          <a:r>
            <a:rPr lang="pt-BR" dirty="0"/>
            <a:t>COMUM</a:t>
          </a:r>
        </a:p>
      </dgm:t>
    </dgm:pt>
    <dgm:pt modelId="{46F6BAE2-B41A-40AF-8DD5-267B53182874}" type="parTrans" cxnId="{F81C08E8-2DDA-4E00-BE04-B78D5E5CAE86}">
      <dgm:prSet/>
      <dgm:spPr/>
      <dgm:t>
        <a:bodyPr/>
        <a:lstStyle/>
        <a:p>
          <a:endParaRPr lang="pt-BR"/>
        </a:p>
      </dgm:t>
    </dgm:pt>
    <dgm:pt modelId="{41C97D60-6955-4242-9345-F921AAE0B45D}" type="sibTrans" cxnId="{F81C08E8-2DDA-4E00-BE04-B78D5E5CAE86}">
      <dgm:prSet/>
      <dgm:spPr/>
      <dgm:t>
        <a:bodyPr/>
        <a:lstStyle/>
        <a:p>
          <a:endParaRPr lang="pt-BR"/>
        </a:p>
      </dgm:t>
    </dgm:pt>
    <dgm:pt modelId="{DFB64EA3-E550-44BE-928A-CE35D81FBFFF}">
      <dgm:prSet phldrT="[Texto]"/>
      <dgm:spPr/>
      <dgm:t>
        <a:bodyPr/>
        <a:lstStyle/>
        <a:p>
          <a:r>
            <a:rPr lang="pt-BR" dirty="0"/>
            <a:t>LUXO</a:t>
          </a:r>
        </a:p>
      </dgm:t>
    </dgm:pt>
    <dgm:pt modelId="{1D5EA6C6-0431-49DE-8D2E-530BDF352803}" type="parTrans" cxnId="{F4EB0DE4-1BD7-45EA-8C97-3B8B2888C0F0}">
      <dgm:prSet/>
      <dgm:spPr/>
      <dgm:t>
        <a:bodyPr/>
        <a:lstStyle/>
        <a:p>
          <a:endParaRPr lang="pt-BR"/>
        </a:p>
      </dgm:t>
    </dgm:pt>
    <dgm:pt modelId="{F4B062D3-1965-443B-8625-00C1472B325D}" type="sibTrans" cxnId="{F4EB0DE4-1BD7-45EA-8C97-3B8B2888C0F0}">
      <dgm:prSet/>
      <dgm:spPr/>
      <dgm:t>
        <a:bodyPr/>
        <a:lstStyle/>
        <a:p>
          <a:endParaRPr lang="pt-BR"/>
        </a:p>
      </dgm:t>
    </dgm:pt>
    <dgm:pt modelId="{0C95F3C4-237D-423C-B2FF-F09104C2C635}" type="pres">
      <dgm:prSet presAssocID="{0F2EF146-F850-4F39-8E6A-EDB075C1E031}" presName="compositeShape" presStyleCnt="0">
        <dgm:presLayoutVars>
          <dgm:chMax val="2"/>
          <dgm:dir/>
          <dgm:resizeHandles val="exact"/>
        </dgm:presLayoutVars>
      </dgm:prSet>
      <dgm:spPr/>
    </dgm:pt>
    <dgm:pt modelId="{B0BA81CD-2D21-4982-8CA0-5812EA079B62}" type="pres">
      <dgm:prSet presAssocID="{0F2EF146-F850-4F39-8E6A-EDB075C1E031}" presName="divider" presStyleLbl="fgShp" presStyleIdx="0" presStyleCnt="1"/>
      <dgm:spPr/>
    </dgm:pt>
    <dgm:pt modelId="{45AC54D7-2535-4D7A-9482-FE0077CCD633}" type="pres">
      <dgm:prSet presAssocID="{4BFC4139-D0DE-4129-8ED6-B6A4EC6B6BC8}" presName="downArrow" presStyleLbl="node1" presStyleIdx="0" presStyleCnt="2"/>
      <dgm:spPr/>
    </dgm:pt>
    <dgm:pt modelId="{F165279A-5199-4F66-8733-56F82135C4A1}" type="pres">
      <dgm:prSet presAssocID="{4BFC4139-D0DE-4129-8ED6-B6A4EC6B6BC8}" presName="downArrowText" presStyleLbl="revTx" presStyleIdx="0" presStyleCnt="2">
        <dgm:presLayoutVars>
          <dgm:bulletEnabled val="1"/>
        </dgm:presLayoutVars>
      </dgm:prSet>
      <dgm:spPr/>
    </dgm:pt>
    <dgm:pt modelId="{1C9AB33F-FCA8-41EA-9544-C1CDFB461DE4}" type="pres">
      <dgm:prSet presAssocID="{DFB64EA3-E550-44BE-928A-CE35D81FBFFF}" presName="upArrow" presStyleLbl="node1" presStyleIdx="1" presStyleCnt="2"/>
      <dgm:spPr/>
    </dgm:pt>
    <dgm:pt modelId="{948311EA-2CCB-4AAF-B422-D13C495F7A44}" type="pres">
      <dgm:prSet presAssocID="{DFB64EA3-E550-44BE-928A-CE35D81FBFFF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1260D165-FBB7-4AB6-B9F7-EE12BAFC7581}" type="presOf" srcId="{0F2EF146-F850-4F39-8E6A-EDB075C1E031}" destId="{0C95F3C4-237D-423C-B2FF-F09104C2C635}" srcOrd="0" destOrd="0" presId="urn:microsoft.com/office/officeart/2005/8/layout/arrow3"/>
    <dgm:cxn modelId="{399A8347-A136-4885-8DF5-4423D9FB87D1}" type="presOf" srcId="{DFB64EA3-E550-44BE-928A-CE35D81FBFFF}" destId="{948311EA-2CCB-4AAF-B422-D13C495F7A44}" srcOrd="0" destOrd="0" presId="urn:microsoft.com/office/officeart/2005/8/layout/arrow3"/>
    <dgm:cxn modelId="{F4EB0DE4-1BD7-45EA-8C97-3B8B2888C0F0}" srcId="{0F2EF146-F850-4F39-8E6A-EDB075C1E031}" destId="{DFB64EA3-E550-44BE-928A-CE35D81FBFFF}" srcOrd="1" destOrd="0" parTransId="{1D5EA6C6-0431-49DE-8D2E-530BDF352803}" sibTransId="{F4B062D3-1965-443B-8625-00C1472B325D}"/>
    <dgm:cxn modelId="{F81C08E8-2DDA-4E00-BE04-B78D5E5CAE86}" srcId="{0F2EF146-F850-4F39-8E6A-EDB075C1E031}" destId="{4BFC4139-D0DE-4129-8ED6-B6A4EC6B6BC8}" srcOrd="0" destOrd="0" parTransId="{46F6BAE2-B41A-40AF-8DD5-267B53182874}" sibTransId="{41C97D60-6955-4242-9345-F921AAE0B45D}"/>
    <dgm:cxn modelId="{792463F9-E831-4845-9F16-154E91FADC47}" type="presOf" srcId="{4BFC4139-D0DE-4129-8ED6-B6A4EC6B6BC8}" destId="{F165279A-5199-4F66-8733-56F82135C4A1}" srcOrd="0" destOrd="0" presId="urn:microsoft.com/office/officeart/2005/8/layout/arrow3"/>
    <dgm:cxn modelId="{2926AC1A-19DB-4D5B-A006-E015EAAD6E91}" type="presParOf" srcId="{0C95F3C4-237D-423C-B2FF-F09104C2C635}" destId="{B0BA81CD-2D21-4982-8CA0-5812EA079B62}" srcOrd="0" destOrd="0" presId="urn:microsoft.com/office/officeart/2005/8/layout/arrow3"/>
    <dgm:cxn modelId="{3E64A4DA-A24A-4CE2-A517-010A18D3BE5C}" type="presParOf" srcId="{0C95F3C4-237D-423C-B2FF-F09104C2C635}" destId="{45AC54D7-2535-4D7A-9482-FE0077CCD633}" srcOrd="1" destOrd="0" presId="urn:microsoft.com/office/officeart/2005/8/layout/arrow3"/>
    <dgm:cxn modelId="{E1422566-033E-4736-BFEE-4980B8FA2405}" type="presParOf" srcId="{0C95F3C4-237D-423C-B2FF-F09104C2C635}" destId="{F165279A-5199-4F66-8733-56F82135C4A1}" srcOrd="2" destOrd="0" presId="urn:microsoft.com/office/officeart/2005/8/layout/arrow3"/>
    <dgm:cxn modelId="{E7D0EB5D-0BFA-4D84-B902-A21E2ADB1A82}" type="presParOf" srcId="{0C95F3C4-237D-423C-B2FF-F09104C2C635}" destId="{1C9AB33F-FCA8-41EA-9544-C1CDFB461DE4}" srcOrd="3" destOrd="0" presId="urn:microsoft.com/office/officeart/2005/8/layout/arrow3"/>
    <dgm:cxn modelId="{FA10B22A-2757-4600-98BD-CB1FB6D72B20}" type="presParOf" srcId="{0C95F3C4-237D-423C-B2FF-F09104C2C635}" destId="{948311EA-2CCB-4AAF-B422-D13C495F7A44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79437-B44E-4030-9FC2-67BC70828AD9}">
      <dsp:nvSpPr>
        <dsp:cNvPr id="0" name=""/>
        <dsp:cNvSpPr/>
      </dsp:nvSpPr>
      <dsp:spPr>
        <a:xfrm rot="16200000">
          <a:off x="691" y="2195"/>
          <a:ext cx="4048497" cy="4048497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>
              <a:solidFill>
                <a:schemeClr val="tx1"/>
              </a:solidFill>
            </a:rPr>
            <a:t>Material de consumo</a:t>
          </a:r>
          <a:r>
            <a:rPr lang="pt-BR" sz="2300" kern="1200" dirty="0">
              <a:solidFill>
                <a:schemeClr val="tx1"/>
              </a:solidFill>
            </a:rPr>
            <a:t>: perde normalmente sua identidade física e/ou tem sua utilização limitada a 2 anos.</a:t>
          </a:r>
        </a:p>
      </dsp:txBody>
      <dsp:txXfrm rot="5400000">
        <a:off x="709179" y="1014319"/>
        <a:ext cx="3340010" cy="2024249"/>
      </dsp:txXfrm>
    </dsp:sp>
    <dsp:sp modelId="{912ED416-776B-46E1-8D64-4B1C0EBEBAE4}">
      <dsp:nvSpPr>
        <dsp:cNvPr id="0" name=""/>
        <dsp:cNvSpPr/>
      </dsp:nvSpPr>
      <dsp:spPr>
        <a:xfrm rot="5400000">
          <a:off x="5856810" y="2195"/>
          <a:ext cx="4048497" cy="4048497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3021629"/>
            <a:satOff val="28684"/>
            <a:lumOff val="18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>
              <a:solidFill>
                <a:schemeClr val="tx1"/>
              </a:solidFill>
            </a:rPr>
            <a:t>Material permanente</a:t>
          </a:r>
          <a:r>
            <a:rPr lang="pt-BR" sz="2300" kern="1200" dirty="0">
              <a:solidFill>
                <a:schemeClr val="tx1"/>
              </a:solidFill>
            </a:rPr>
            <a:t>: não perde sua identidade física, e/ou tem durabilidade superior a 2 anos.</a:t>
          </a:r>
        </a:p>
      </dsp:txBody>
      <dsp:txXfrm rot="-5400000">
        <a:off x="5856811" y="1014319"/>
        <a:ext cx="3340010" cy="20242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48A53-2F19-4E04-A798-E84F42954CF1}">
      <dsp:nvSpPr>
        <dsp:cNvPr id="0" name=""/>
        <dsp:cNvSpPr/>
      </dsp:nvSpPr>
      <dsp:spPr>
        <a:xfrm>
          <a:off x="5177228" y="1943804"/>
          <a:ext cx="4152336" cy="360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163"/>
              </a:lnTo>
              <a:lnTo>
                <a:pt x="4152336" y="180163"/>
              </a:lnTo>
              <a:lnTo>
                <a:pt x="4152336" y="36032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63F372-0D45-4124-9BFF-C927370061DB}">
      <dsp:nvSpPr>
        <dsp:cNvPr id="0" name=""/>
        <dsp:cNvSpPr/>
      </dsp:nvSpPr>
      <dsp:spPr>
        <a:xfrm>
          <a:off x="5177228" y="1943804"/>
          <a:ext cx="1915711" cy="360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163"/>
              </a:lnTo>
              <a:lnTo>
                <a:pt x="1915711" y="180163"/>
              </a:lnTo>
              <a:lnTo>
                <a:pt x="1915711" y="36032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3B61C0-8A4E-4C97-BED8-1AB4FF4EC3A8}">
      <dsp:nvSpPr>
        <dsp:cNvPr id="0" name=""/>
        <dsp:cNvSpPr/>
      </dsp:nvSpPr>
      <dsp:spPr>
        <a:xfrm>
          <a:off x="5016771" y="1943804"/>
          <a:ext cx="160456" cy="360326"/>
        </a:xfrm>
        <a:custGeom>
          <a:avLst/>
          <a:gdLst/>
          <a:ahLst/>
          <a:cxnLst/>
          <a:rect l="0" t="0" r="0" b="0"/>
          <a:pathLst>
            <a:path>
              <a:moveTo>
                <a:pt x="160456" y="0"/>
              </a:moveTo>
              <a:lnTo>
                <a:pt x="160456" y="180163"/>
              </a:lnTo>
              <a:lnTo>
                <a:pt x="0" y="180163"/>
              </a:lnTo>
              <a:lnTo>
                <a:pt x="0" y="36032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14FC8D-0960-4969-99F9-7301A92861CE}">
      <dsp:nvSpPr>
        <dsp:cNvPr id="0" name=""/>
        <dsp:cNvSpPr/>
      </dsp:nvSpPr>
      <dsp:spPr>
        <a:xfrm>
          <a:off x="2940603" y="1943804"/>
          <a:ext cx="2236625" cy="360326"/>
        </a:xfrm>
        <a:custGeom>
          <a:avLst/>
          <a:gdLst/>
          <a:ahLst/>
          <a:cxnLst/>
          <a:rect l="0" t="0" r="0" b="0"/>
          <a:pathLst>
            <a:path>
              <a:moveTo>
                <a:pt x="2236625" y="0"/>
              </a:moveTo>
              <a:lnTo>
                <a:pt x="2236625" y="180163"/>
              </a:lnTo>
              <a:lnTo>
                <a:pt x="0" y="180163"/>
              </a:lnTo>
              <a:lnTo>
                <a:pt x="0" y="36032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C920F0-9E53-4F15-BEDD-76A6CF15282E}">
      <dsp:nvSpPr>
        <dsp:cNvPr id="0" name=""/>
        <dsp:cNvSpPr/>
      </dsp:nvSpPr>
      <dsp:spPr>
        <a:xfrm>
          <a:off x="864434" y="1943804"/>
          <a:ext cx="4312793" cy="360326"/>
        </a:xfrm>
        <a:custGeom>
          <a:avLst/>
          <a:gdLst/>
          <a:ahLst/>
          <a:cxnLst/>
          <a:rect l="0" t="0" r="0" b="0"/>
          <a:pathLst>
            <a:path>
              <a:moveTo>
                <a:pt x="4312793" y="0"/>
              </a:moveTo>
              <a:lnTo>
                <a:pt x="4312793" y="180163"/>
              </a:lnTo>
              <a:lnTo>
                <a:pt x="0" y="180163"/>
              </a:lnTo>
              <a:lnTo>
                <a:pt x="0" y="36032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D0C84-BD50-46CB-8C74-8E7C0C372A7A}">
      <dsp:nvSpPr>
        <dsp:cNvPr id="0" name=""/>
        <dsp:cNvSpPr/>
      </dsp:nvSpPr>
      <dsp:spPr>
        <a:xfrm>
          <a:off x="4319307" y="1085883"/>
          <a:ext cx="1715841" cy="8579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Critérios</a:t>
          </a:r>
        </a:p>
      </dsp:txBody>
      <dsp:txXfrm>
        <a:off x="4319307" y="1085883"/>
        <a:ext cx="1715841" cy="857920"/>
      </dsp:txXfrm>
    </dsp:sp>
    <dsp:sp modelId="{1DCA9774-CCE9-4B14-A1EC-91A1397F2AB8}">
      <dsp:nvSpPr>
        <dsp:cNvPr id="0" name=""/>
        <dsp:cNvSpPr/>
      </dsp:nvSpPr>
      <dsp:spPr>
        <a:xfrm>
          <a:off x="6513" y="2304131"/>
          <a:ext cx="1715841" cy="8579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</a:rPr>
            <a:t>Durabilidade</a:t>
          </a:r>
        </a:p>
      </dsp:txBody>
      <dsp:txXfrm>
        <a:off x="6513" y="2304131"/>
        <a:ext cx="1715841" cy="857920"/>
      </dsp:txXfrm>
    </dsp:sp>
    <dsp:sp modelId="{A191A1C3-5CA3-4089-9B3E-9FA247159CDC}">
      <dsp:nvSpPr>
        <dsp:cNvPr id="0" name=""/>
        <dsp:cNvSpPr/>
      </dsp:nvSpPr>
      <dsp:spPr>
        <a:xfrm>
          <a:off x="2082682" y="2304131"/>
          <a:ext cx="1715841" cy="8579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</a:rPr>
            <a:t>Fragilidade</a:t>
          </a:r>
        </a:p>
      </dsp:txBody>
      <dsp:txXfrm>
        <a:off x="2082682" y="2304131"/>
        <a:ext cx="1715841" cy="857920"/>
      </dsp:txXfrm>
    </dsp:sp>
    <dsp:sp modelId="{590E59EA-31CD-4455-8B2A-00AEE94AD22B}">
      <dsp:nvSpPr>
        <dsp:cNvPr id="0" name=""/>
        <dsp:cNvSpPr/>
      </dsp:nvSpPr>
      <dsp:spPr>
        <a:xfrm>
          <a:off x="4158850" y="2304131"/>
          <a:ext cx="1715841" cy="8579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</a:rPr>
            <a:t>Perecibilidade</a:t>
          </a:r>
        </a:p>
      </dsp:txBody>
      <dsp:txXfrm>
        <a:off x="4158850" y="2304131"/>
        <a:ext cx="1715841" cy="857920"/>
      </dsp:txXfrm>
    </dsp:sp>
    <dsp:sp modelId="{9F094E8C-3FA7-4707-874C-0DC817F958A6}">
      <dsp:nvSpPr>
        <dsp:cNvPr id="0" name=""/>
        <dsp:cNvSpPr/>
      </dsp:nvSpPr>
      <dsp:spPr>
        <a:xfrm>
          <a:off x="6235019" y="2304131"/>
          <a:ext cx="1715841" cy="8579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 err="1">
              <a:solidFill>
                <a:schemeClr val="tx1"/>
              </a:solidFill>
            </a:rPr>
            <a:t>Incorporabilidade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6235019" y="2304131"/>
        <a:ext cx="1715841" cy="857920"/>
      </dsp:txXfrm>
    </dsp:sp>
    <dsp:sp modelId="{C7ED7571-84A2-4A31-9EE3-B51BF808EA70}">
      <dsp:nvSpPr>
        <dsp:cNvPr id="0" name=""/>
        <dsp:cNvSpPr/>
      </dsp:nvSpPr>
      <dsp:spPr>
        <a:xfrm>
          <a:off x="8311187" y="2304131"/>
          <a:ext cx="2036755" cy="8579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 err="1">
              <a:solidFill>
                <a:schemeClr val="tx1"/>
              </a:solidFill>
            </a:rPr>
            <a:t>Transformabilidade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8311187" y="2304131"/>
        <a:ext cx="2036755" cy="8579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A81CD-2D21-4982-8CA0-5812EA079B62}">
      <dsp:nvSpPr>
        <dsp:cNvPr id="0" name=""/>
        <dsp:cNvSpPr/>
      </dsp:nvSpPr>
      <dsp:spPr>
        <a:xfrm rot="21300000">
          <a:off x="335618" y="1608187"/>
          <a:ext cx="9234762" cy="807937"/>
        </a:xfrm>
        <a:prstGeom prst="mathMinus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C54D7-2535-4D7A-9482-FE0077CCD633}">
      <dsp:nvSpPr>
        <dsp:cNvPr id="0" name=""/>
        <dsp:cNvSpPr/>
      </dsp:nvSpPr>
      <dsp:spPr>
        <a:xfrm>
          <a:off x="1188720" y="201215"/>
          <a:ext cx="2971800" cy="1609725"/>
        </a:xfrm>
        <a:prstGeom prst="down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5279A-5199-4F66-8733-56F82135C4A1}">
      <dsp:nvSpPr>
        <dsp:cNvPr id="0" name=""/>
        <dsp:cNvSpPr/>
      </dsp:nvSpPr>
      <dsp:spPr>
        <a:xfrm>
          <a:off x="5250180" y="0"/>
          <a:ext cx="3169920" cy="1690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496" tIns="412496" rIns="412496" bIns="412496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800" kern="1200" dirty="0"/>
            <a:t>COMUM</a:t>
          </a:r>
        </a:p>
      </dsp:txBody>
      <dsp:txXfrm>
        <a:off x="5250180" y="0"/>
        <a:ext cx="3169920" cy="1690211"/>
      </dsp:txXfrm>
    </dsp:sp>
    <dsp:sp modelId="{1C9AB33F-FCA8-41EA-9544-C1CDFB461DE4}">
      <dsp:nvSpPr>
        <dsp:cNvPr id="0" name=""/>
        <dsp:cNvSpPr/>
      </dsp:nvSpPr>
      <dsp:spPr>
        <a:xfrm>
          <a:off x="5745480" y="2213372"/>
          <a:ext cx="2971800" cy="1609725"/>
        </a:xfrm>
        <a:prstGeom prst="upArrow">
          <a:avLst/>
        </a:prstGeom>
        <a:solidFill>
          <a:schemeClr val="accent5">
            <a:hueOff val="1495795"/>
            <a:satOff val="111"/>
            <a:lumOff val="-8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8311EA-2CCB-4AAF-B422-D13C495F7A44}">
      <dsp:nvSpPr>
        <dsp:cNvPr id="0" name=""/>
        <dsp:cNvSpPr/>
      </dsp:nvSpPr>
      <dsp:spPr>
        <a:xfrm>
          <a:off x="1485900" y="2334101"/>
          <a:ext cx="3169920" cy="1690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496" tIns="412496" rIns="412496" bIns="412496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800" kern="1200" dirty="0"/>
            <a:t>LUXO</a:t>
          </a:r>
        </a:p>
      </dsp:txBody>
      <dsp:txXfrm>
        <a:off x="1485900" y="2334101"/>
        <a:ext cx="3169920" cy="1690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EE18FA9B-3E06-41AF-BDF7-6710797097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0F9B942-99CF-4AC4-9F77-E625D2C71C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7348129-1D48-4BC0-A8DB-DE2F4BBEA824}" type="datetime1">
              <a:rPr lang="pt-BR" smtClean="0"/>
              <a:t>17/08/2022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CAD4C1D-64AA-4DA1-8A75-FCF5ECA450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8D886DA9-2A38-4F39-B33B-4F7B5E4444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775EF03-110B-4710-A708-FEF1927612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23214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4C4A0FF-11C3-4916-A589-DFB00A47FD91}" type="datetime1">
              <a:rPr lang="pt-BR" noProof="0" smtClean="0"/>
              <a:t>17/08/2022</a:t>
            </a:fld>
            <a:endParaRPr lang="pt-BR" noProof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18CCA95-4F40-4CDD-BF1E-B8C9EB86EE73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5662959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18CCA95-4F40-4CDD-BF1E-B8C9EB86EE7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180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Compra por encomenda, aquela onde a empresa percebe, quando a Administração realiza um pedido, que não possui quantidade suficiente em estoque, hipótese em que, informada da situação, a Administração concorda em aguardar o produto ser entregue ou até, ser produzido. Essa hipótese pode acarretar a necessidade de pagamento antecipado, até como garantia de não desistência da compra por parte da Administração. Por outro lado, pode levantar a discussão sobre a aplicação e consequência do direito de arrependimento por parte da Administração.</a:t>
            </a:r>
            <a:endParaRPr lang="pt-B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18CCA95-4F40-4CDD-BF1E-B8C9EB86EE73}" type="slidenum">
              <a:rPr lang="pt-BR" noProof="0" smtClean="0"/>
              <a:t>9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27153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Critério da Durabilidade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Se em uso normal perde ou tem reduzidas as suas condições de funcionamento, no prazo máximo de dois anos;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Critério da Fragilidade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Se sua estrutura for quebradiça, deformável ou 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danificável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caracterizando sua irrecuperabilidade e perda de sua identidade ou funcionalidade;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Critério da Perecibilidade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Se está sujeito a modificações (químicas ou físicas) ou se deteriora ou perde sua característica pelo uso normal;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Critério da </a:t>
            </a:r>
            <a:r>
              <a:rPr lang="pt-BR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Incorporabilidade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Se está destinado à incorporação a outro bem, e não pode ser retirado sem prejuízo das características físicas e funcionais do principal. Pode ser utilizado para a constituição de novos bens, melhoria ou adições complementares de bens em utilização (sendo classificado como 4.4.90.30), ou para a reposição de peças para manutenção do seu uso normal que contenham a mesma configuração (sendo classificado como 3.3.90.30);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Critério da </a:t>
            </a:r>
            <a:r>
              <a:rPr lang="pt-BR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Transformabilidade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Se foi adquirido para fim de transformação.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18CCA95-4F40-4CDD-BF1E-B8C9EB86EE73}" type="slidenum">
              <a:rPr lang="pt-BR" noProof="0" smtClean="0"/>
              <a:t>20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932305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80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6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2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80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67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0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55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76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6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4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9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13" r:id="rId4"/>
    <p:sldLayoutId id="2147483714" r:id="rId5"/>
    <p:sldLayoutId id="2147483719" r:id="rId6"/>
    <p:sldLayoutId id="2147483715" r:id="rId7"/>
    <p:sldLayoutId id="2147483716" r:id="rId8"/>
    <p:sldLayoutId id="2147483717" r:id="rId9"/>
    <p:sldLayoutId id="2147483718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8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B13969F2-ED52-4E5C-B3FC-01E01B8B9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1870" y="749595"/>
            <a:ext cx="5645888" cy="3902149"/>
          </a:xfrm>
        </p:spPr>
        <p:txBody>
          <a:bodyPr rtlCol="0" anchor="t">
            <a:normAutofit/>
          </a:bodyPr>
          <a:lstStyle/>
          <a:p>
            <a:pPr algn="l" rtl="0"/>
            <a:r>
              <a:rPr lang="pt-BR" dirty="0"/>
              <a:t>AQUISIÇÃO DE BENS DE LUXO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542EAC-8BF3-4BFD-9891-145BC4940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870" y="4651745"/>
            <a:ext cx="4890977" cy="999460"/>
          </a:xfrm>
        </p:spPr>
        <p:txBody>
          <a:bodyPr rtlCol="0" anchor="b">
            <a:normAutofit/>
          </a:bodyPr>
          <a:lstStyle/>
          <a:p>
            <a:pPr algn="l" rtl="0"/>
            <a:r>
              <a:rPr lang="pt-BR" dirty="0"/>
              <a:t>Profa. Dra. Christianne </a:t>
            </a:r>
            <a:r>
              <a:rPr lang="pt-BR" dirty="0" err="1"/>
              <a:t>stroppa</a:t>
            </a:r>
            <a:endParaRPr lang="pt-BR" dirty="0"/>
          </a:p>
        </p:txBody>
      </p:sp>
      <p:pic>
        <p:nvPicPr>
          <p:cNvPr id="28" name="Picture 3" descr="Padrão do plano de fundo&#10;&#10;Descrição gerada automaticamente">
            <a:extLst>
              <a:ext uri="{FF2B5EF4-FFF2-40B4-BE49-F238E27FC236}">
                <a16:creationId xmlns:a16="http://schemas.microsoft.com/office/drawing/2014/main" id="{34B566D4-144E-89A8-45E6-4C0BF0F5A0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72" r="24172"/>
          <a:stretch/>
        </p:blipFill>
        <p:spPr>
          <a:xfrm>
            <a:off x="5879804" y="-6350"/>
            <a:ext cx="6312196" cy="6874330"/>
          </a:xfrm>
          <a:custGeom>
            <a:avLst/>
            <a:gdLst/>
            <a:ahLst/>
            <a:cxnLst/>
            <a:rect l="l" t="t" r="r" b="b"/>
            <a:pathLst>
              <a:path w="6312196" h="6874330">
                <a:moveTo>
                  <a:pt x="2047193" y="0"/>
                </a:moveTo>
                <a:lnTo>
                  <a:pt x="6312196" y="0"/>
                </a:lnTo>
                <a:lnTo>
                  <a:pt x="6312196" y="6874330"/>
                </a:lnTo>
                <a:lnTo>
                  <a:pt x="0" y="6874330"/>
                </a:lnTo>
                <a:close/>
              </a:path>
            </a:pathLst>
          </a:custGeom>
        </p:spPr>
      </p:pic>
      <p:cxnSp>
        <p:nvCxnSpPr>
          <p:cNvPr id="29" name="Straight Connector 12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634715" y="0"/>
            <a:ext cx="914401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DCFAF6A-CD8F-0C3B-FBDF-0FBDA1F28AF8}"/>
              </a:ext>
            </a:extLst>
          </p:cNvPr>
          <p:cNvSpPr txBox="1"/>
          <p:nvPr/>
        </p:nvSpPr>
        <p:spPr>
          <a:xfrm>
            <a:off x="2174341" y="360780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/>
              <a:t>Clique para adicionar texto</a:t>
            </a:r>
          </a:p>
        </p:txBody>
      </p:sp>
      <p:pic>
        <p:nvPicPr>
          <p:cNvPr id="4" name="Imagem 4" descr="Texto&#10;&#10;Descrição gerada automaticamente">
            <a:extLst>
              <a:ext uri="{FF2B5EF4-FFF2-40B4-BE49-F238E27FC236}">
                <a16:creationId xmlns:a16="http://schemas.microsoft.com/office/drawing/2014/main" id="{8E01069D-5AF4-3BA2-1EDD-B484D0D96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449" y="1980319"/>
            <a:ext cx="6455120" cy="3380213"/>
          </a:xfrm>
          <a:prstGeom prst="rect">
            <a:avLst/>
          </a:prstGeom>
        </p:spPr>
      </p:pic>
      <p:pic>
        <p:nvPicPr>
          <p:cNvPr id="6" name="Imagem 8">
            <a:extLst>
              <a:ext uri="{FF2B5EF4-FFF2-40B4-BE49-F238E27FC236}">
                <a16:creationId xmlns:a16="http://schemas.microsoft.com/office/drawing/2014/main" id="{9D5DFDFC-BE93-651F-0BF7-65A74A158D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1468" y="-1130294"/>
            <a:ext cx="5972269" cy="5989305"/>
          </a:xfrm>
          <a:prstGeom prst="rect">
            <a:avLst/>
          </a:prstGeom>
        </p:spPr>
      </p:pic>
      <p:pic>
        <p:nvPicPr>
          <p:cNvPr id="8" name="Imagem 9" descr="Logotipo, nome da empresa&#10;&#10;Descrição gerada automaticamente">
            <a:extLst>
              <a:ext uri="{FF2B5EF4-FFF2-40B4-BE49-F238E27FC236}">
                <a16:creationId xmlns:a16="http://schemas.microsoft.com/office/drawing/2014/main" id="{531ADBD7-5382-83F2-BFAC-93553BAB05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055" t="2808" r="-1648" b="-5206"/>
          <a:stretch/>
        </p:blipFill>
        <p:spPr>
          <a:xfrm rot="5400000" flipV="1">
            <a:off x="8796499" y="3945020"/>
            <a:ext cx="4661433" cy="709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26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615AEC-4197-B737-4188-E003CC98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Compra / fornecimento / aquisição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33FDD4-D11A-9486-697A-325BB1E0F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3</a:t>
            </a:r>
            <a:r>
              <a:rPr lang="en-US" sz="2400" dirty="0"/>
              <a:t>º)  Art. 40 – </a:t>
            </a:r>
            <a:r>
              <a:rPr lang="en-US" sz="2400" dirty="0" err="1"/>
              <a:t>planejamento</a:t>
            </a:r>
            <a:r>
              <a:rPr lang="en-US" sz="2400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Art. 40. O </a:t>
            </a:r>
            <a:r>
              <a:rPr lang="en-US" sz="2400" dirty="0" err="1"/>
              <a:t>planejamento</a:t>
            </a:r>
            <a:r>
              <a:rPr lang="en-US" sz="2400" dirty="0"/>
              <a:t> de </a:t>
            </a:r>
            <a:r>
              <a:rPr lang="en-US" sz="2400" dirty="0" err="1"/>
              <a:t>compras</a:t>
            </a:r>
            <a:r>
              <a:rPr lang="en-US" sz="2400" dirty="0"/>
              <a:t> </a:t>
            </a:r>
            <a:r>
              <a:rPr lang="en-US" sz="2400" dirty="0" err="1"/>
              <a:t>deverá</a:t>
            </a:r>
            <a:r>
              <a:rPr lang="en-US" sz="2400" dirty="0"/>
              <a:t> </a:t>
            </a:r>
            <a:r>
              <a:rPr lang="en-US" sz="2400" dirty="0" err="1"/>
              <a:t>considerar</a:t>
            </a:r>
            <a:r>
              <a:rPr lang="en-US" sz="2400" dirty="0"/>
              <a:t> a </a:t>
            </a:r>
            <a:r>
              <a:rPr lang="en-US" sz="2400" dirty="0" err="1"/>
              <a:t>expectativa</a:t>
            </a:r>
            <a:r>
              <a:rPr lang="en-US" sz="2400" dirty="0"/>
              <a:t> de </a:t>
            </a:r>
            <a:r>
              <a:rPr lang="en-US" sz="2400" dirty="0" err="1"/>
              <a:t>consumo</a:t>
            </a:r>
            <a:r>
              <a:rPr lang="en-US" sz="2400" dirty="0"/>
              <a:t> </a:t>
            </a:r>
            <a:r>
              <a:rPr lang="en-US" sz="2400" dirty="0" err="1"/>
              <a:t>anual</a:t>
            </a:r>
            <a:r>
              <a:rPr lang="en-US" sz="2400" dirty="0"/>
              <a:t> e </a:t>
            </a:r>
            <a:r>
              <a:rPr lang="en-US" sz="2400" dirty="0" err="1"/>
              <a:t>observar</a:t>
            </a:r>
            <a:r>
              <a:rPr lang="en-US" sz="2400" dirty="0"/>
              <a:t> o </a:t>
            </a:r>
            <a:r>
              <a:rPr lang="en-US" sz="2400" dirty="0" err="1"/>
              <a:t>seguinte</a:t>
            </a:r>
            <a:r>
              <a:rPr lang="en-US" sz="2400" dirty="0"/>
              <a:t>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I - </a:t>
            </a:r>
            <a:r>
              <a:rPr lang="en-US" sz="2400" u="sng" dirty="0" err="1"/>
              <a:t>condições</a:t>
            </a:r>
            <a:r>
              <a:rPr lang="en-US" sz="2400" u="sng" dirty="0"/>
              <a:t> de </a:t>
            </a:r>
            <a:r>
              <a:rPr lang="en-US" sz="2400" u="sng" dirty="0" err="1"/>
              <a:t>aquisição</a:t>
            </a:r>
            <a:r>
              <a:rPr lang="en-US" sz="2400" u="sng" dirty="0"/>
              <a:t> e </a:t>
            </a:r>
            <a:r>
              <a:rPr lang="en-US" sz="2400" u="sng" dirty="0" err="1"/>
              <a:t>pagamento</a:t>
            </a:r>
            <a:r>
              <a:rPr lang="en-US" sz="2400" dirty="0"/>
              <a:t> </a:t>
            </a:r>
            <a:r>
              <a:rPr lang="en-US" sz="2400" dirty="0" err="1"/>
              <a:t>semelhantes</a:t>
            </a:r>
            <a:r>
              <a:rPr lang="en-US" sz="2400" dirty="0"/>
              <a:t> </a:t>
            </a:r>
            <a:r>
              <a:rPr lang="en-US" sz="2400" dirty="0" err="1"/>
              <a:t>às</a:t>
            </a:r>
            <a:r>
              <a:rPr lang="en-US" sz="2400" dirty="0"/>
              <a:t> do </a:t>
            </a:r>
            <a:r>
              <a:rPr lang="en-US" sz="2400" dirty="0" err="1"/>
              <a:t>setor</a:t>
            </a:r>
            <a:r>
              <a:rPr lang="en-US" sz="2400" dirty="0"/>
              <a:t> privado;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II - </a:t>
            </a:r>
            <a:r>
              <a:rPr lang="en-US" sz="2400" u="sng" dirty="0" err="1"/>
              <a:t>processamento</a:t>
            </a:r>
            <a:r>
              <a:rPr lang="en-US" sz="2400" u="sng" dirty="0"/>
              <a:t> </a:t>
            </a:r>
            <a:r>
              <a:rPr lang="en-US" sz="2400" u="sng" dirty="0" err="1"/>
              <a:t>por</a:t>
            </a:r>
            <a:r>
              <a:rPr lang="en-US" sz="2400" u="sng" dirty="0"/>
              <a:t> </a:t>
            </a:r>
            <a:r>
              <a:rPr lang="en-US" sz="2400" u="sng" dirty="0" err="1"/>
              <a:t>meio</a:t>
            </a:r>
            <a:r>
              <a:rPr lang="en-US" sz="2400" u="sng" dirty="0"/>
              <a:t> de </a:t>
            </a:r>
            <a:r>
              <a:rPr lang="en-US" sz="2400" u="sng" dirty="0" err="1"/>
              <a:t>sistema</a:t>
            </a:r>
            <a:r>
              <a:rPr lang="en-US" sz="2400" u="sng" dirty="0"/>
              <a:t> de </a:t>
            </a:r>
            <a:r>
              <a:rPr lang="en-US" sz="2400" u="sng" dirty="0" err="1"/>
              <a:t>registro</a:t>
            </a:r>
            <a:r>
              <a:rPr lang="en-US" sz="2400" u="sng" dirty="0"/>
              <a:t> de </a:t>
            </a:r>
            <a:r>
              <a:rPr lang="en-US" sz="2400" u="sng" dirty="0" err="1"/>
              <a:t>preços</a:t>
            </a:r>
            <a:r>
              <a:rPr lang="en-US" sz="2400" dirty="0"/>
              <a:t>, </a:t>
            </a:r>
            <a:r>
              <a:rPr lang="en-US" sz="2400" dirty="0" err="1"/>
              <a:t>quando</a:t>
            </a:r>
            <a:r>
              <a:rPr lang="en-US" sz="2400" dirty="0"/>
              <a:t> </a:t>
            </a:r>
            <a:r>
              <a:rPr lang="en-US" sz="2400" dirty="0" err="1"/>
              <a:t>pertinente</a:t>
            </a:r>
            <a:r>
              <a:rPr lang="en-US" sz="2400" dirty="0"/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III - </a:t>
            </a:r>
            <a:r>
              <a:rPr lang="en-US" sz="2400" u="sng" dirty="0" err="1"/>
              <a:t>determinação</a:t>
            </a:r>
            <a:r>
              <a:rPr lang="en-US" sz="2400" u="sng" dirty="0"/>
              <a:t> de </a:t>
            </a:r>
            <a:r>
              <a:rPr lang="en-US" sz="2400" u="sng" dirty="0" err="1"/>
              <a:t>unidades</a:t>
            </a:r>
            <a:r>
              <a:rPr lang="en-US" sz="2400" u="sng" dirty="0"/>
              <a:t> e </a:t>
            </a:r>
            <a:r>
              <a:rPr lang="en-US" sz="2400" u="sng" dirty="0" err="1"/>
              <a:t>quantidades</a:t>
            </a:r>
            <a:r>
              <a:rPr lang="en-US" sz="2400" dirty="0"/>
              <a:t> a </a:t>
            </a:r>
            <a:r>
              <a:rPr lang="en-US" sz="2400" dirty="0" err="1"/>
              <a:t>serem</a:t>
            </a:r>
            <a:r>
              <a:rPr lang="en-US" sz="2400" dirty="0"/>
              <a:t> </a:t>
            </a:r>
            <a:r>
              <a:rPr lang="en-US" sz="2400" dirty="0" err="1"/>
              <a:t>adquiridas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função</a:t>
            </a:r>
            <a:r>
              <a:rPr lang="en-US" sz="2400" dirty="0"/>
              <a:t> de </a:t>
            </a:r>
            <a:r>
              <a:rPr lang="en-US" sz="2400" dirty="0" err="1"/>
              <a:t>consumo</a:t>
            </a:r>
            <a:r>
              <a:rPr lang="en-US" sz="2400" dirty="0"/>
              <a:t> e </a:t>
            </a:r>
            <a:r>
              <a:rPr lang="en-US" sz="2400" dirty="0" err="1"/>
              <a:t>utilização</a:t>
            </a:r>
            <a:r>
              <a:rPr lang="en-US" sz="2400" dirty="0"/>
              <a:t> </a:t>
            </a:r>
            <a:r>
              <a:rPr lang="en-US" sz="2400" dirty="0" err="1"/>
              <a:t>prováveis</a:t>
            </a:r>
            <a:r>
              <a:rPr lang="en-US" sz="2400" dirty="0"/>
              <a:t>, </a:t>
            </a:r>
            <a:r>
              <a:rPr lang="en-US" sz="2400" dirty="0" err="1"/>
              <a:t>cuja</a:t>
            </a:r>
            <a:r>
              <a:rPr lang="en-US" sz="2400" dirty="0"/>
              <a:t> </a:t>
            </a:r>
            <a:r>
              <a:rPr lang="en-US" sz="2400" dirty="0" err="1"/>
              <a:t>estimativa</a:t>
            </a:r>
            <a:r>
              <a:rPr lang="en-US" sz="2400" dirty="0"/>
              <a:t> </a:t>
            </a:r>
            <a:r>
              <a:rPr lang="en-US" sz="2400" dirty="0" err="1"/>
              <a:t>será</a:t>
            </a:r>
            <a:r>
              <a:rPr lang="en-US" sz="2400" dirty="0"/>
              <a:t> </a:t>
            </a:r>
            <a:r>
              <a:rPr lang="en-US" sz="2400" dirty="0" err="1"/>
              <a:t>obtida</a:t>
            </a:r>
            <a:r>
              <a:rPr lang="en-US" sz="2400" dirty="0"/>
              <a:t>, sempre que </a:t>
            </a:r>
            <a:r>
              <a:rPr lang="en-US" sz="2400" dirty="0" err="1"/>
              <a:t>possível</a:t>
            </a:r>
            <a:r>
              <a:rPr lang="en-US" sz="2400" dirty="0"/>
              <a:t>, </a:t>
            </a:r>
            <a:r>
              <a:rPr lang="en-US" sz="2400" dirty="0" err="1"/>
              <a:t>mediante</a:t>
            </a:r>
            <a:r>
              <a:rPr lang="en-US" sz="2400" dirty="0"/>
              <a:t> </a:t>
            </a:r>
            <a:r>
              <a:rPr lang="en-US" sz="2400" dirty="0" err="1"/>
              <a:t>adequadas</a:t>
            </a:r>
            <a:r>
              <a:rPr lang="en-US" sz="2400" dirty="0"/>
              <a:t> </a:t>
            </a:r>
            <a:r>
              <a:rPr lang="en-US" sz="2400" dirty="0" err="1"/>
              <a:t>técnicas</a:t>
            </a:r>
            <a:r>
              <a:rPr lang="en-US" sz="2400" dirty="0"/>
              <a:t> </a:t>
            </a:r>
            <a:r>
              <a:rPr lang="en-US" sz="2400" dirty="0" err="1"/>
              <a:t>quantitativas</a:t>
            </a:r>
            <a:r>
              <a:rPr lang="en-US" sz="2400" dirty="0"/>
              <a:t>, </a:t>
            </a:r>
            <a:r>
              <a:rPr lang="en-US" sz="2400" dirty="0" err="1"/>
              <a:t>admitido</a:t>
            </a:r>
            <a:r>
              <a:rPr lang="en-US" sz="2400" dirty="0"/>
              <a:t> o </a:t>
            </a:r>
            <a:r>
              <a:rPr lang="en-US" sz="2400" dirty="0" err="1"/>
              <a:t>fornecimento</a:t>
            </a:r>
            <a:r>
              <a:rPr lang="en-US" sz="2400" dirty="0"/>
              <a:t> </a:t>
            </a:r>
            <a:r>
              <a:rPr lang="en-US" sz="2400" dirty="0" err="1"/>
              <a:t>contínuo</a:t>
            </a:r>
            <a:r>
              <a:rPr lang="en-US" sz="2400" dirty="0"/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IV - </a:t>
            </a:r>
            <a:r>
              <a:rPr lang="en-US" sz="2400" u="sng" dirty="0" err="1"/>
              <a:t>condições</a:t>
            </a:r>
            <a:r>
              <a:rPr lang="en-US" sz="2400" u="sng" dirty="0"/>
              <a:t> de </a:t>
            </a:r>
            <a:r>
              <a:rPr lang="en-US" sz="2400" u="sng" dirty="0" err="1"/>
              <a:t>guarda</a:t>
            </a:r>
            <a:r>
              <a:rPr lang="en-US" sz="2400" u="sng" dirty="0"/>
              <a:t> e </a:t>
            </a:r>
            <a:r>
              <a:rPr lang="en-US" sz="2400" u="sng" dirty="0" err="1"/>
              <a:t>armazenamento</a:t>
            </a:r>
            <a:r>
              <a:rPr lang="en-US" sz="2400" dirty="0"/>
              <a:t> que </a:t>
            </a:r>
            <a:r>
              <a:rPr lang="en-US" sz="2400" dirty="0" err="1"/>
              <a:t>não</a:t>
            </a:r>
            <a:r>
              <a:rPr lang="en-US" sz="2400" dirty="0"/>
              <a:t> </a:t>
            </a:r>
            <a:r>
              <a:rPr lang="en-US" sz="2400" dirty="0" err="1"/>
              <a:t>permitam</a:t>
            </a:r>
            <a:r>
              <a:rPr lang="en-US" sz="2400" dirty="0"/>
              <a:t> a </a:t>
            </a:r>
            <a:r>
              <a:rPr lang="en-US" sz="2400" dirty="0" err="1"/>
              <a:t>deterioração</a:t>
            </a:r>
            <a:r>
              <a:rPr lang="en-US" sz="2400" dirty="0"/>
              <a:t> do material;</a:t>
            </a:r>
          </a:p>
        </p:txBody>
      </p:sp>
      <p:pic>
        <p:nvPicPr>
          <p:cNvPr id="6" name="Imagem 8">
            <a:extLst>
              <a:ext uri="{FF2B5EF4-FFF2-40B4-BE49-F238E27FC236}">
                <a16:creationId xmlns:a16="http://schemas.microsoft.com/office/drawing/2014/main" id="{9C8599EA-6AC1-4D0A-4503-2917DF05F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559279" y="3728766"/>
            <a:ext cx="3879011" cy="3902880"/>
          </a:xfrm>
          <a:prstGeom prst="rect">
            <a:avLst/>
          </a:prstGeom>
        </p:spPr>
      </p:pic>
      <p:pic>
        <p:nvPicPr>
          <p:cNvPr id="8" name="Imagem 8">
            <a:extLst>
              <a:ext uri="{FF2B5EF4-FFF2-40B4-BE49-F238E27FC236}">
                <a16:creationId xmlns:a16="http://schemas.microsoft.com/office/drawing/2014/main" id="{5F44D58E-13A5-103B-3F36-46AA280FD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925917" y="4357094"/>
            <a:ext cx="3792746" cy="3101203"/>
          </a:xfrm>
          <a:prstGeom prst="rect">
            <a:avLst/>
          </a:prstGeom>
        </p:spPr>
      </p:pic>
      <p:pic>
        <p:nvPicPr>
          <p:cNvPr id="10" name="Imagem 8">
            <a:extLst>
              <a:ext uri="{FF2B5EF4-FFF2-40B4-BE49-F238E27FC236}">
                <a16:creationId xmlns:a16="http://schemas.microsoft.com/office/drawing/2014/main" id="{7C9368BB-126B-55AC-429E-0570E5DCA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-459962" y="-585550"/>
            <a:ext cx="3505201" cy="3054818"/>
          </a:xfrm>
          <a:prstGeom prst="rect">
            <a:avLst/>
          </a:prstGeom>
        </p:spPr>
      </p:pic>
      <p:pic>
        <p:nvPicPr>
          <p:cNvPr id="12" name="Imagem 8">
            <a:extLst>
              <a:ext uri="{FF2B5EF4-FFF2-40B4-BE49-F238E27FC236}">
                <a16:creationId xmlns:a16="http://schemas.microsoft.com/office/drawing/2014/main" id="{6006A489-C09F-012A-84A9-A6113AAD1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545" y="-827087"/>
            <a:ext cx="4094670" cy="424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08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615AEC-4197-B737-4188-E003CC98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Compra / fornecimento / aquisição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33FDD4-D11A-9486-697A-325BB1E0F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Art. 40,</a:t>
            </a:r>
            <a:r>
              <a:rPr lang="en-US" sz="2400" b="1" dirty="0"/>
              <a:t> </a:t>
            </a:r>
            <a:r>
              <a:rPr lang="en-US" sz="2400" dirty="0"/>
              <a:t>V - </a:t>
            </a:r>
            <a:r>
              <a:rPr lang="en-US" sz="2400" dirty="0" err="1"/>
              <a:t>atendimento</a:t>
            </a:r>
            <a:r>
              <a:rPr lang="en-US" sz="2400" dirty="0"/>
              <a:t> </a:t>
            </a:r>
            <a:r>
              <a:rPr lang="en-US" sz="2400" dirty="0" err="1"/>
              <a:t>aos</a:t>
            </a:r>
            <a:r>
              <a:rPr lang="en-US" sz="2400" dirty="0"/>
              <a:t> </a:t>
            </a:r>
            <a:r>
              <a:rPr lang="en-US" sz="2400" b="1" dirty="0" err="1"/>
              <a:t>princípios</a:t>
            </a: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a) da </a:t>
            </a:r>
            <a:r>
              <a:rPr lang="en-US" sz="2400" b="1" dirty="0" err="1"/>
              <a:t>padronização</a:t>
            </a:r>
            <a:r>
              <a:rPr lang="en-US" sz="2400" dirty="0"/>
              <a:t>, </a:t>
            </a:r>
            <a:r>
              <a:rPr lang="en-US" sz="2400" dirty="0" err="1"/>
              <a:t>considerada</a:t>
            </a:r>
            <a:r>
              <a:rPr lang="en-US" sz="2400" dirty="0"/>
              <a:t> a </a:t>
            </a:r>
            <a:r>
              <a:rPr lang="en-US" sz="2400" dirty="0" err="1"/>
              <a:t>compatibilidade</a:t>
            </a:r>
            <a:r>
              <a:rPr lang="en-US" sz="2400" dirty="0"/>
              <a:t> de </a:t>
            </a:r>
            <a:r>
              <a:rPr lang="en-US" sz="2400" dirty="0" err="1"/>
              <a:t>especificações</a:t>
            </a:r>
            <a:r>
              <a:rPr lang="en-US" sz="2400" dirty="0"/>
              <a:t> </a:t>
            </a:r>
            <a:r>
              <a:rPr lang="en-US" sz="2400" dirty="0" err="1"/>
              <a:t>estéticas</a:t>
            </a:r>
            <a:r>
              <a:rPr lang="en-US" sz="2400" dirty="0"/>
              <a:t>, </a:t>
            </a:r>
            <a:r>
              <a:rPr lang="en-US" sz="2400" dirty="0" err="1"/>
              <a:t>técnicas</a:t>
            </a:r>
            <a:r>
              <a:rPr lang="en-US" sz="2400" dirty="0"/>
              <a:t> </a:t>
            </a:r>
            <a:r>
              <a:rPr lang="en-US" sz="2400" dirty="0" err="1"/>
              <a:t>ou</a:t>
            </a:r>
            <a:r>
              <a:rPr lang="en-US" sz="2400" dirty="0"/>
              <a:t> de </a:t>
            </a:r>
            <a:r>
              <a:rPr lang="en-US" sz="2400" dirty="0" err="1"/>
              <a:t>desempenho</a:t>
            </a:r>
            <a:r>
              <a:rPr lang="en-US" sz="2400" dirty="0"/>
              <a:t>;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b) do </a:t>
            </a:r>
            <a:r>
              <a:rPr lang="en-US" sz="2400" b="1" dirty="0" err="1"/>
              <a:t>parcelamento</a:t>
            </a:r>
            <a:r>
              <a:rPr lang="en-US" sz="2400" dirty="0"/>
              <a:t>, </a:t>
            </a:r>
            <a:r>
              <a:rPr lang="en-US" sz="2400" dirty="0" err="1"/>
              <a:t>quando</a:t>
            </a:r>
            <a:r>
              <a:rPr lang="en-US" sz="2400" dirty="0"/>
              <a:t> for </a:t>
            </a:r>
            <a:r>
              <a:rPr lang="en-US" sz="2400" dirty="0" err="1"/>
              <a:t>tecnicamente</a:t>
            </a:r>
            <a:r>
              <a:rPr lang="en-US" sz="2400" dirty="0"/>
              <a:t> </a:t>
            </a:r>
            <a:r>
              <a:rPr lang="en-US" sz="2400" dirty="0" err="1"/>
              <a:t>viável</a:t>
            </a:r>
            <a:r>
              <a:rPr lang="en-US" sz="2400" dirty="0"/>
              <a:t> e </a:t>
            </a:r>
            <a:r>
              <a:rPr lang="en-US" sz="2400" dirty="0" err="1"/>
              <a:t>economicamente</a:t>
            </a:r>
            <a:r>
              <a:rPr lang="en-US" sz="2400" dirty="0"/>
              <a:t> </a:t>
            </a:r>
            <a:r>
              <a:rPr lang="en-US" sz="2400" dirty="0" err="1"/>
              <a:t>vantajoso</a:t>
            </a:r>
            <a:r>
              <a:rPr lang="en-US" sz="2400" dirty="0"/>
              <a:t>;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c) da </a:t>
            </a:r>
            <a:r>
              <a:rPr lang="en-US" sz="2400" b="1" dirty="0" err="1"/>
              <a:t>responsabilidade</a:t>
            </a:r>
            <a:r>
              <a:rPr lang="en-US" sz="2400" b="1" dirty="0"/>
              <a:t> fiscal</a:t>
            </a:r>
            <a:r>
              <a:rPr lang="en-US" sz="2400" dirty="0"/>
              <a:t>, </a:t>
            </a:r>
            <a:r>
              <a:rPr lang="en-US" sz="2400" dirty="0" err="1"/>
              <a:t>mediante</a:t>
            </a:r>
            <a:r>
              <a:rPr lang="en-US" sz="2400" dirty="0"/>
              <a:t> a </a:t>
            </a:r>
            <a:r>
              <a:rPr lang="en-US" sz="2400" dirty="0" err="1"/>
              <a:t>comparação</a:t>
            </a:r>
            <a:r>
              <a:rPr lang="en-US" sz="2400" dirty="0"/>
              <a:t> da </a:t>
            </a:r>
            <a:r>
              <a:rPr lang="en-US" sz="2400" dirty="0" err="1"/>
              <a:t>despesa</a:t>
            </a:r>
            <a:r>
              <a:rPr lang="en-US" sz="2400" dirty="0"/>
              <a:t> </a:t>
            </a:r>
            <a:r>
              <a:rPr lang="en-US" sz="2400" dirty="0" err="1"/>
              <a:t>estimada</a:t>
            </a:r>
            <a:r>
              <a:rPr lang="en-US" sz="2400" dirty="0"/>
              <a:t> com a </a:t>
            </a:r>
            <a:r>
              <a:rPr lang="en-US" sz="2400" dirty="0" err="1"/>
              <a:t>prevista</a:t>
            </a:r>
            <a:r>
              <a:rPr lang="en-US" sz="2400" dirty="0"/>
              <a:t> no </a:t>
            </a:r>
            <a:r>
              <a:rPr lang="en-US" sz="2400" dirty="0" err="1"/>
              <a:t>orçamento</a:t>
            </a:r>
            <a:r>
              <a:rPr lang="en-US" sz="2400" dirty="0"/>
              <a:t>.</a:t>
            </a:r>
          </a:p>
        </p:txBody>
      </p:sp>
      <p:pic>
        <p:nvPicPr>
          <p:cNvPr id="6" name="Imagem 8">
            <a:extLst>
              <a:ext uri="{FF2B5EF4-FFF2-40B4-BE49-F238E27FC236}">
                <a16:creationId xmlns:a16="http://schemas.microsoft.com/office/drawing/2014/main" id="{9C8599EA-6AC1-4D0A-4503-2917DF05F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559279" y="3728766"/>
            <a:ext cx="3879011" cy="3902880"/>
          </a:xfrm>
          <a:prstGeom prst="rect">
            <a:avLst/>
          </a:prstGeom>
        </p:spPr>
      </p:pic>
      <p:pic>
        <p:nvPicPr>
          <p:cNvPr id="8" name="Imagem 8">
            <a:extLst>
              <a:ext uri="{FF2B5EF4-FFF2-40B4-BE49-F238E27FC236}">
                <a16:creationId xmlns:a16="http://schemas.microsoft.com/office/drawing/2014/main" id="{5F44D58E-13A5-103B-3F36-46AA280FD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925917" y="4357094"/>
            <a:ext cx="3792746" cy="3101203"/>
          </a:xfrm>
          <a:prstGeom prst="rect">
            <a:avLst/>
          </a:prstGeom>
        </p:spPr>
      </p:pic>
      <p:pic>
        <p:nvPicPr>
          <p:cNvPr id="10" name="Imagem 8">
            <a:extLst>
              <a:ext uri="{FF2B5EF4-FFF2-40B4-BE49-F238E27FC236}">
                <a16:creationId xmlns:a16="http://schemas.microsoft.com/office/drawing/2014/main" id="{7C9368BB-126B-55AC-429E-0570E5DCA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-459962" y="-585550"/>
            <a:ext cx="3505201" cy="3054818"/>
          </a:xfrm>
          <a:prstGeom prst="rect">
            <a:avLst/>
          </a:prstGeom>
        </p:spPr>
      </p:pic>
      <p:pic>
        <p:nvPicPr>
          <p:cNvPr id="12" name="Imagem 8">
            <a:extLst>
              <a:ext uri="{FF2B5EF4-FFF2-40B4-BE49-F238E27FC236}">
                <a16:creationId xmlns:a16="http://schemas.microsoft.com/office/drawing/2014/main" id="{6006A489-C09F-012A-84A9-A6113AAD1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545" y="-827087"/>
            <a:ext cx="4094670" cy="424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25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615AEC-4197-B737-4188-E003CC98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Compra / fornecimento / aquisição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33FDD4-D11A-9486-697A-325BB1E0F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4</a:t>
            </a:r>
            <a:r>
              <a:rPr lang="en-US" sz="2400" dirty="0"/>
              <a:t>º) </a:t>
            </a:r>
            <a:r>
              <a:rPr lang="en-US" sz="2400" dirty="0" err="1"/>
              <a:t>Indicação</a:t>
            </a:r>
            <a:r>
              <a:rPr lang="en-US" sz="2400" dirty="0"/>
              <a:t> de </a:t>
            </a:r>
            <a:r>
              <a:rPr lang="en-US" sz="2400" dirty="0" err="1"/>
              <a:t>marca</a:t>
            </a:r>
            <a:r>
              <a:rPr lang="en-US" sz="2400" dirty="0"/>
              <a:t>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400" b="1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dirty="0"/>
              <a:t>Art. 41.</a:t>
            </a:r>
            <a:r>
              <a:rPr lang="en-US" sz="2400" b="1" dirty="0"/>
              <a:t> </a:t>
            </a:r>
            <a:r>
              <a:rPr lang="en-US" sz="2400" dirty="0" err="1"/>
              <a:t>Possibilidade</a:t>
            </a:r>
            <a:r>
              <a:rPr lang="en-US" sz="2400" dirty="0"/>
              <a:t> de </a:t>
            </a:r>
            <a:r>
              <a:rPr lang="en-US" sz="2400" b="1" dirty="0" err="1"/>
              <a:t>indicação</a:t>
            </a:r>
            <a:r>
              <a:rPr lang="en-US" sz="2400" dirty="0"/>
              <a:t> de </a:t>
            </a:r>
            <a:r>
              <a:rPr lang="en-US" sz="2400" dirty="0" err="1"/>
              <a:t>marca</a:t>
            </a:r>
            <a:r>
              <a:rPr lang="en-US" sz="2400" dirty="0"/>
              <a:t>, </a:t>
            </a:r>
            <a:r>
              <a:rPr lang="en-US" sz="2400" dirty="0" err="1"/>
              <a:t>formalmente</a:t>
            </a:r>
            <a:r>
              <a:rPr lang="en-US" sz="2400" dirty="0"/>
              <a:t> </a:t>
            </a:r>
            <a:r>
              <a:rPr lang="en-US" sz="2400" dirty="0" err="1"/>
              <a:t>justificável</a:t>
            </a:r>
            <a:r>
              <a:rPr lang="en-US" sz="2400" dirty="0"/>
              <a:t>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285750" indent="-228600">
              <a:lnSpc>
                <a:spcPct val="90000"/>
              </a:lnSpc>
              <a:spcBef>
                <a:spcPts val="0"/>
              </a:spcBef>
            </a:pPr>
            <a:r>
              <a:rPr lang="en-US" sz="2400" dirty="0" err="1"/>
              <a:t>Padronização</a:t>
            </a:r>
            <a:r>
              <a:rPr lang="en-US" sz="2400" dirty="0"/>
              <a:t> do </a:t>
            </a:r>
            <a:r>
              <a:rPr lang="en-US" sz="2400" dirty="0" err="1"/>
              <a:t>objeto</a:t>
            </a:r>
            <a:r>
              <a:rPr lang="en-US" sz="2400" dirty="0"/>
              <a:t>;</a:t>
            </a:r>
          </a:p>
          <a:p>
            <a:pPr marL="285750" indent="-228600">
              <a:lnSpc>
                <a:spcPct val="90000"/>
              </a:lnSpc>
              <a:spcBef>
                <a:spcPts val="0"/>
              </a:spcBef>
            </a:pPr>
            <a:endParaRPr lang="en-US" sz="2400" dirty="0"/>
          </a:p>
          <a:p>
            <a:pPr marL="285750" indent="-228600">
              <a:lnSpc>
                <a:spcPct val="90000"/>
              </a:lnSpc>
              <a:spcBef>
                <a:spcPts val="0"/>
              </a:spcBef>
            </a:pPr>
            <a:r>
              <a:rPr lang="en-US" sz="2400" dirty="0" err="1"/>
              <a:t>Manter</a:t>
            </a:r>
            <a:r>
              <a:rPr lang="en-US" sz="2400" dirty="0"/>
              <a:t> a </a:t>
            </a:r>
            <a:r>
              <a:rPr lang="en-US" sz="2400" dirty="0" err="1"/>
              <a:t>compatibilidade</a:t>
            </a:r>
            <a:r>
              <a:rPr lang="en-US" sz="2400" dirty="0"/>
              <a:t> com </a:t>
            </a:r>
            <a:r>
              <a:rPr lang="en-US" sz="2400" dirty="0" err="1"/>
              <a:t>plataformas</a:t>
            </a:r>
            <a:r>
              <a:rPr lang="en-US" sz="2400" dirty="0"/>
              <a:t> e </a:t>
            </a:r>
            <a:r>
              <a:rPr lang="en-US" sz="2400" dirty="0" err="1"/>
              <a:t>padrões</a:t>
            </a:r>
            <a:r>
              <a:rPr lang="en-US" sz="2400" dirty="0"/>
              <a:t> </a:t>
            </a:r>
            <a:r>
              <a:rPr lang="en-US" sz="2400" dirty="0" err="1"/>
              <a:t>já</a:t>
            </a:r>
            <a:r>
              <a:rPr lang="en-US" sz="2400" dirty="0"/>
              <a:t> </a:t>
            </a:r>
            <a:r>
              <a:rPr lang="en-US" sz="2400" dirty="0" err="1"/>
              <a:t>adotados</a:t>
            </a:r>
            <a:r>
              <a:rPr lang="en-US" sz="2400" dirty="0"/>
              <a:t>;</a:t>
            </a:r>
          </a:p>
          <a:p>
            <a:pPr marL="285750" indent="-228600">
              <a:lnSpc>
                <a:spcPct val="90000"/>
              </a:lnSpc>
              <a:spcBef>
                <a:spcPts val="0"/>
              </a:spcBef>
            </a:pPr>
            <a:endParaRPr lang="en-US" sz="2400" dirty="0"/>
          </a:p>
          <a:p>
            <a:pPr marL="285750" indent="-228600">
              <a:lnSpc>
                <a:spcPct val="90000"/>
              </a:lnSpc>
              <a:spcBef>
                <a:spcPts val="0"/>
              </a:spcBef>
            </a:pPr>
            <a:r>
              <a:rPr lang="en-US" sz="2400" dirty="0" err="1"/>
              <a:t>Determinada</a:t>
            </a:r>
            <a:r>
              <a:rPr lang="en-US" sz="2400" dirty="0"/>
              <a:t> </a:t>
            </a:r>
            <a:r>
              <a:rPr lang="en-US" sz="2400" dirty="0" err="1"/>
              <a:t>marca</a:t>
            </a:r>
            <a:r>
              <a:rPr lang="en-US" sz="2400" dirty="0"/>
              <a:t> </a:t>
            </a:r>
            <a:r>
              <a:rPr lang="en-US" sz="2400" dirty="0" err="1"/>
              <a:t>ou</a:t>
            </a:r>
            <a:r>
              <a:rPr lang="en-US" sz="2400" dirty="0"/>
              <a:t> </a:t>
            </a:r>
            <a:r>
              <a:rPr lang="en-US" sz="2400" dirty="0" err="1"/>
              <a:t>modelo</a:t>
            </a:r>
            <a:r>
              <a:rPr lang="en-US" sz="2400" dirty="0"/>
              <a:t> </a:t>
            </a:r>
            <a:r>
              <a:rPr lang="en-US" sz="2400" dirty="0" err="1"/>
              <a:t>comercializados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mais</a:t>
            </a:r>
            <a:r>
              <a:rPr lang="en-US" sz="2400" dirty="0"/>
              <a:t> de um </a:t>
            </a:r>
            <a:r>
              <a:rPr lang="en-US" sz="2400" dirty="0" err="1"/>
              <a:t>fornecedor</a:t>
            </a:r>
            <a:r>
              <a:rPr lang="en-US" sz="2400" dirty="0"/>
              <a:t> </a:t>
            </a:r>
            <a:r>
              <a:rPr lang="en-US" sz="2400" dirty="0" err="1"/>
              <a:t>forem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únicos</a:t>
            </a:r>
            <a:r>
              <a:rPr lang="en-US" sz="2400" dirty="0"/>
              <a:t> </a:t>
            </a:r>
            <a:r>
              <a:rPr lang="en-US" sz="2400" dirty="0" err="1"/>
              <a:t>capazes</a:t>
            </a:r>
            <a:r>
              <a:rPr lang="en-US" sz="2400" dirty="0"/>
              <a:t> de </a:t>
            </a:r>
            <a:r>
              <a:rPr lang="en-US" sz="2400" dirty="0" err="1"/>
              <a:t>atender</a:t>
            </a:r>
            <a:r>
              <a:rPr lang="en-US" sz="2400" dirty="0"/>
              <a:t> </a:t>
            </a:r>
            <a:r>
              <a:rPr lang="en-US" sz="2400" dirty="0" err="1"/>
              <a:t>às</a:t>
            </a:r>
            <a:r>
              <a:rPr lang="en-US" sz="2400" dirty="0"/>
              <a:t> </a:t>
            </a:r>
            <a:r>
              <a:rPr lang="en-US" sz="2400" dirty="0" err="1"/>
              <a:t>necessidades</a:t>
            </a:r>
            <a:r>
              <a:rPr lang="en-US" sz="2400" dirty="0"/>
              <a:t> do </a:t>
            </a:r>
            <a:r>
              <a:rPr lang="en-US" sz="2400" dirty="0" err="1"/>
              <a:t>contratante</a:t>
            </a:r>
            <a:r>
              <a:rPr lang="en-US" sz="2400" dirty="0"/>
              <a:t>;</a:t>
            </a:r>
          </a:p>
          <a:p>
            <a:pPr marL="285750" indent="-228600">
              <a:lnSpc>
                <a:spcPct val="90000"/>
              </a:lnSpc>
              <a:spcBef>
                <a:spcPts val="0"/>
              </a:spcBef>
            </a:pPr>
            <a:endParaRPr lang="en-US" sz="2400" dirty="0"/>
          </a:p>
          <a:p>
            <a:pPr marL="285750" indent="-228600">
              <a:lnSpc>
                <a:spcPct val="90000"/>
              </a:lnSpc>
              <a:spcBef>
                <a:spcPts val="0"/>
              </a:spcBef>
            </a:pPr>
            <a:r>
              <a:rPr lang="en-US" sz="2400" dirty="0" err="1"/>
              <a:t>Descrição</a:t>
            </a:r>
            <a:r>
              <a:rPr lang="en-US" sz="2400" dirty="0"/>
              <a:t> do </a:t>
            </a:r>
            <a:r>
              <a:rPr lang="en-US" sz="2400" dirty="0" err="1"/>
              <a:t>objeto</a:t>
            </a:r>
            <a:r>
              <a:rPr lang="en-US" sz="2400" dirty="0"/>
              <a:t> </a:t>
            </a:r>
            <a:r>
              <a:rPr lang="en-US" sz="2400" dirty="0" err="1"/>
              <a:t>licitado</a:t>
            </a:r>
            <a:r>
              <a:rPr lang="en-US" sz="2400" dirty="0"/>
              <a:t> </a:t>
            </a:r>
            <a:r>
              <a:rPr lang="en-US" sz="2400" dirty="0" err="1"/>
              <a:t>puder</a:t>
            </a:r>
            <a:r>
              <a:rPr lang="en-US" sz="2400" dirty="0"/>
              <a:t> ser </a:t>
            </a:r>
            <a:r>
              <a:rPr lang="en-US" sz="2400" dirty="0" err="1"/>
              <a:t>mais</a:t>
            </a:r>
            <a:r>
              <a:rPr lang="en-US" sz="2400" dirty="0"/>
              <a:t> </a:t>
            </a:r>
            <a:r>
              <a:rPr lang="en-US" sz="2400" dirty="0" err="1"/>
              <a:t>bem</a:t>
            </a:r>
            <a:r>
              <a:rPr lang="en-US" sz="2400" dirty="0"/>
              <a:t> </a:t>
            </a:r>
            <a:r>
              <a:rPr lang="en-US" sz="2400" dirty="0" err="1"/>
              <a:t>compreendida</a:t>
            </a:r>
            <a:r>
              <a:rPr lang="en-US" sz="2400" dirty="0"/>
              <a:t> pela </a:t>
            </a:r>
            <a:r>
              <a:rPr lang="en-US" sz="2400" dirty="0" err="1"/>
              <a:t>identificação</a:t>
            </a:r>
            <a:r>
              <a:rPr lang="en-US" sz="2400" dirty="0"/>
              <a:t> de </a:t>
            </a:r>
            <a:r>
              <a:rPr lang="en-US" sz="2400" dirty="0" err="1"/>
              <a:t>determinada</a:t>
            </a:r>
            <a:r>
              <a:rPr lang="en-US" sz="2400" dirty="0"/>
              <a:t> </a:t>
            </a:r>
            <a:r>
              <a:rPr lang="en-US" sz="2400" dirty="0" err="1"/>
              <a:t>marca</a:t>
            </a:r>
            <a:r>
              <a:rPr lang="en-US" sz="2400" dirty="0"/>
              <a:t> </a:t>
            </a:r>
            <a:r>
              <a:rPr lang="en-US" sz="2400" dirty="0" err="1"/>
              <a:t>ou</a:t>
            </a:r>
            <a:r>
              <a:rPr lang="en-US" sz="2400" dirty="0"/>
              <a:t> </a:t>
            </a:r>
            <a:r>
              <a:rPr lang="en-US" sz="2400" dirty="0" err="1"/>
              <a:t>determinado</a:t>
            </a:r>
            <a:r>
              <a:rPr lang="en-US" sz="2400" dirty="0"/>
              <a:t> </a:t>
            </a:r>
            <a:r>
              <a:rPr lang="en-US" sz="2400" dirty="0" err="1"/>
              <a:t>modelo</a:t>
            </a:r>
            <a:r>
              <a:rPr lang="en-US" sz="2400" dirty="0"/>
              <a:t> </a:t>
            </a:r>
            <a:r>
              <a:rPr lang="en-US" sz="2400" dirty="0" err="1"/>
              <a:t>aptos</a:t>
            </a:r>
            <a:r>
              <a:rPr lang="en-US" sz="2400" dirty="0"/>
              <a:t> a </a:t>
            </a:r>
            <a:r>
              <a:rPr lang="en-US" sz="2400" dirty="0" err="1"/>
              <a:t>servir</a:t>
            </a:r>
            <a:r>
              <a:rPr lang="en-US" sz="2400" dirty="0"/>
              <a:t> </a:t>
            </a:r>
            <a:r>
              <a:rPr lang="en-US" sz="2400" dirty="0" err="1"/>
              <a:t>apenas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referência</a:t>
            </a:r>
            <a:r>
              <a:rPr lang="en-US" sz="2400" dirty="0"/>
              <a:t>.</a:t>
            </a:r>
          </a:p>
        </p:txBody>
      </p:sp>
      <p:pic>
        <p:nvPicPr>
          <p:cNvPr id="6" name="Imagem 8">
            <a:extLst>
              <a:ext uri="{FF2B5EF4-FFF2-40B4-BE49-F238E27FC236}">
                <a16:creationId xmlns:a16="http://schemas.microsoft.com/office/drawing/2014/main" id="{9C8599EA-6AC1-4D0A-4503-2917DF05F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559279" y="3728766"/>
            <a:ext cx="3879011" cy="3902880"/>
          </a:xfrm>
          <a:prstGeom prst="rect">
            <a:avLst/>
          </a:prstGeom>
        </p:spPr>
      </p:pic>
      <p:pic>
        <p:nvPicPr>
          <p:cNvPr id="8" name="Imagem 8">
            <a:extLst>
              <a:ext uri="{FF2B5EF4-FFF2-40B4-BE49-F238E27FC236}">
                <a16:creationId xmlns:a16="http://schemas.microsoft.com/office/drawing/2014/main" id="{5F44D58E-13A5-103B-3F36-46AA280FD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925917" y="4357094"/>
            <a:ext cx="3792746" cy="3101203"/>
          </a:xfrm>
          <a:prstGeom prst="rect">
            <a:avLst/>
          </a:prstGeom>
        </p:spPr>
      </p:pic>
      <p:pic>
        <p:nvPicPr>
          <p:cNvPr id="10" name="Imagem 8">
            <a:extLst>
              <a:ext uri="{FF2B5EF4-FFF2-40B4-BE49-F238E27FC236}">
                <a16:creationId xmlns:a16="http://schemas.microsoft.com/office/drawing/2014/main" id="{7C9368BB-126B-55AC-429E-0570E5DCA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-459962" y="-585550"/>
            <a:ext cx="3505201" cy="3054818"/>
          </a:xfrm>
          <a:prstGeom prst="rect">
            <a:avLst/>
          </a:prstGeom>
        </p:spPr>
      </p:pic>
      <p:pic>
        <p:nvPicPr>
          <p:cNvPr id="12" name="Imagem 8">
            <a:extLst>
              <a:ext uri="{FF2B5EF4-FFF2-40B4-BE49-F238E27FC236}">
                <a16:creationId xmlns:a16="http://schemas.microsoft.com/office/drawing/2014/main" id="{6006A489-C09F-012A-84A9-A6113AAD1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545" y="-827087"/>
            <a:ext cx="4094670" cy="424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70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2D8B8B2-ADF8-4216-8C61-7BBFFE301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Aquisição de itens de consumo</a:t>
            </a:r>
          </a:p>
        </p:txBody>
      </p:sp>
      <p:pic>
        <p:nvPicPr>
          <p:cNvPr id="5" name="Imagem 5">
            <a:extLst>
              <a:ext uri="{FF2B5EF4-FFF2-40B4-BE49-F238E27FC236}">
                <a16:creationId xmlns:a16="http://schemas.microsoft.com/office/drawing/2014/main" id="{5A5948B7-9DBC-1F7D-910B-715F1FE26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560000">
            <a:off x="-6554033" y="-4661105"/>
            <a:ext cx="11024557" cy="7185763"/>
          </a:xfrm>
          <a:prstGeom prst="rect">
            <a:avLst/>
          </a:prstGeom>
        </p:spPr>
      </p:pic>
      <p:pic>
        <p:nvPicPr>
          <p:cNvPr id="7" name="Imagem 12" descr="Uma imagem contendo Seta&#10;&#10;Descrição gerada automaticamente">
            <a:extLst>
              <a:ext uri="{FF2B5EF4-FFF2-40B4-BE49-F238E27FC236}">
                <a16:creationId xmlns:a16="http://schemas.microsoft.com/office/drawing/2014/main" id="{7301F1C1-BC94-04CC-DEE3-7B0C69907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52089" y="4142706"/>
            <a:ext cx="7415840" cy="6591446"/>
          </a:xfrm>
          <a:prstGeom prst="rect">
            <a:avLst/>
          </a:prstGeom>
        </p:spPr>
      </p:pic>
      <p:pic>
        <p:nvPicPr>
          <p:cNvPr id="8" name="Imagem 5" descr="Logotipo, nome da empresa&#10;&#10;Descrição gerada automaticamente">
            <a:extLst>
              <a:ext uri="{FF2B5EF4-FFF2-40B4-BE49-F238E27FC236}">
                <a16:creationId xmlns:a16="http://schemas.microsoft.com/office/drawing/2014/main" id="{1BD775F6-009B-2C00-DAD5-AF205D690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60000">
            <a:off x="8195821" y="4196245"/>
            <a:ext cx="9946256" cy="7185763"/>
          </a:xfrm>
          <a:prstGeom prst="rect">
            <a:avLst/>
          </a:prstGeom>
        </p:spPr>
      </p:pic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8770089E-372B-4497-9A05-3D7B7E749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09554"/>
            <a:ext cx="8824070" cy="402442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Art. 20. Os </a:t>
            </a:r>
            <a:r>
              <a:rPr lang="pt-BR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itens de consumo</a:t>
            </a:r>
            <a:r>
              <a:rPr lang="pt-B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adquiridos para suprir as demandas das estruturas da Administração Pública deverão ser de </a:t>
            </a:r>
            <a:r>
              <a:rPr lang="pt-BR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qualidade comum</a:t>
            </a:r>
            <a:r>
              <a:rPr lang="pt-B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não superior à necessária para cumprir as finalidades às quais se destinam, </a:t>
            </a:r>
            <a:r>
              <a:rPr lang="pt-BR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vedada a aquisição de artigos de luxo</a:t>
            </a:r>
            <a:r>
              <a:rPr lang="pt-B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§ 1º Os Poderes Executivo, Legislativo e Judiciário definirão em </a:t>
            </a:r>
            <a:r>
              <a:rPr lang="pt-BR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regulamento</a:t>
            </a:r>
            <a:r>
              <a:rPr lang="pt-B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os limites para o enquadramento dos bens de consumo nas categorias comum e luxo.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§ 2º A partir de 180 (cento e oitenta) dias contados da promulgação desta Lei, </a:t>
            </a:r>
            <a:r>
              <a:rPr lang="pt-BR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novas compras de bens de consumo só poderão ser efetivadas</a:t>
            </a:r>
            <a:r>
              <a:rPr lang="pt-B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com a edição, pela autoridade competente, do regulamento a que se refere o § 1º deste artigo.</a:t>
            </a:r>
          </a:p>
        </p:txBody>
      </p:sp>
    </p:spTree>
    <p:extLst>
      <p:ext uri="{BB962C8B-B14F-4D97-AF65-F5344CB8AC3E}">
        <p14:creationId xmlns:p14="http://schemas.microsoft.com/office/powerpoint/2010/main" val="2448645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615AEC-4197-B737-4188-E003CC98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regulamentação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33FDD4-D11A-9486-697A-325BB1E0F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dirty="0" err="1"/>
              <a:t>conteúdo</a:t>
            </a:r>
            <a:r>
              <a:rPr lang="en-US" dirty="0"/>
              <a:t>: </a:t>
            </a:r>
            <a:r>
              <a:rPr lang="en-US" dirty="0" err="1"/>
              <a:t>limites</a:t>
            </a:r>
            <a:r>
              <a:rPr lang="en-US" dirty="0"/>
              <a:t> para o </a:t>
            </a:r>
            <a:r>
              <a:rPr lang="en-US" dirty="0" err="1"/>
              <a:t>enquadramento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dirty="0" err="1"/>
              <a:t>competência</a:t>
            </a:r>
            <a:r>
              <a:rPr lang="en-US" dirty="0"/>
              <a:t>: PE, PL e PJ.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dirty="0" err="1"/>
              <a:t>prazo</a:t>
            </a:r>
            <a:r>
              <a:rPr lang="en-US" dirty="0"/>
              <a:t>: a </a:t>
            </a:r>
            <a:r>
              <a:rPr lang="en-US" dirty="0" err="1"/>
              <a:t>partir</a:t>
            </a:r>
            <a:r>
              <a:rPr lang="en-US" dirty="0"/>
              <a:t> de 180 </a:t>
            </a:r>
            <a:r>
              <a:rPr lang="en-US" dirty="0" err="1"/>
              <a:t>dias</a:t>
            </a:r>
            <a:r>
              <a:rPr lang="en-US" dirty="0"/>
              <a:t> </a:t>
            </a:r>
            <a:r>
              <a:rPr lang="en-US" dirty="0" err="1"/>
              <a:t>contados</a:t>
            </a:r>
            <a:r>
              <a:rPr lang="en-US" dirty="0"/>
              <a:t> da </a:t>
            </a:r>
            <a:r>
              <a:rPr lang="en-US" dirty="0" err="1"/>
              <a:t>promulgação</a:t>
            </a:r>
            <a:r>
              <a:rPr lang="en-US" dirty="0"/>
              <a:t> da Lei.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dirty="0"/>
              <a:t>e se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regulamentar</a:t>
            </a:r>
            <a:r>
              <a:rPr lang="en-US" dirty="0"/>
              <a:t>????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</p:txBody>
      </p:sp>
      <p:pic>
        <p:nvPicPr>
          <p:cNvPr id="6" name="Imagem 8">
            <a:extLst>
              <a:ext uri="{FF2B5EF4-FFF2-40B4-BE49-F238E27FC236}">
                <a16:creationId xmlns:a16="http://schemas.microsoft.com/office/drawing/2014/main" id="{9C8599EA-6AC1-4D0A-4503-2917DF05F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559279" y="3728766"/>
            <a:ext cx="3879011" cy="3902880"/>
          </a:xfrm>
          <a:prstGeom prst="rect">
            <a:avLst/>
          </a:prstGeom>
        </p:spPr>
      </p:pic>
      <p:pic>
        <p:nvPicPr>
          <p:cNvPr id="8" name="Imagem 8">
            <a:extLst>
              <a:ext uri="{FF2B5EF4-FFF2-40B4-BE49-F238E27FC236}">
                <a16:creationId xmlns:a16="http://schemas.microsoft.com/office/drawing/2014/main" id="{5F44D58E-13A5-103B-3F36-46AA280FD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925917" y="4357094"/>
            <a:ext cx="3792746" cy="3101203"/>
          </a:xfrm>
          <a:prstGeom prst="rect">
            <a:avLst/>
          </a:prstGeom>
        </p:spPr>
      </p:pic>
      <p:pic>
        <p:nvPicPr>
          <p:cNvPr id="10" name="Imagem 8">
            <a:extLst>
              <a:ext uri="{FF2B5EF4-FFF2-40B4-BE49-F238E27FC236}">
                <a16:creationId xmlns:a16="http://schemas.microsoft.com/office/drawing/2014/main" id="{7C9368BB-126B-55AC-429E-0570E5DCA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-459962" y="-585550"/>
            <a:ext cx="3505201" cy="3054818"/>
          </a:xfrm>
          <a:prstGeom prst="rect">
            <a:avLst/>
          </a:prstGeom>
        </p:spPr>
      </p:pic>
      <p:pic>
        <p:nvPicPr>
          <p:cNvPr id="12" name="Imagem 8">
            <a:extLst>
              <a:ext uri="{FF2B5EF4-FFF2-40B4-BE49-F238E27FC236}">
                <a16:creationId xmlns:a16="http://schemas.microsoft.com/office/drawing/2014/main" id="{6006A489-C09F-012A-84A9-A6113AAD1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545" y="-827087"/>
            <a:ext cx="4094670" cy="424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95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33FDD4-D11A-9486-697A-325BB1E0F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909174"/>
            <a:ext cx="9906000" cy="525178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Lei nº 4.320/64, art. 12 – </a:t>
            </a:r>
            <a:r>
              <a:rPr lang="en-US" sz="2200" b="1" dirty="0" err="1"/>
              <a:t>classificação</a:t>
            </a:r>
            <a:r>
              <a:rPr lang="en-US" sz="2200" b="1" dirty="0"/>
              <a:t> das </a:t>
            </a:r>
            <a:r>
              <a:rPr lang="en-US" sz="2200" b="1" dirty="0" err="1"/>
              <a:t>despesas</a:t>
            </a:r>
            <a:r>
              <a:rPr lang="en-US" sz="2200" b="1" dirty="0"/>
              <a:t> </a:t>
            </a:r>
            <a:r>
              <a:rPr lang="en-US" sz="2200" b="1" dirty="0" err="1"/>
              <a:t>públicas</a:t>
            </a:r>
            <a:r>
              <a:rPr lang="en-US" sz="2200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200" b="1" dirty="0"/>
              <a:t>DESPESAS CORRENTES</a:t>
            </a:r>
            <a:r>
              <a:rPr lang="en-US" sz="2200" dirty="0"/>
              <a:t>: </a:t>
            </a:r>
            <a:r>
              <a:rPr lang="en-US" sz="2200" dirty="0" err="1"/>
              <a:t>despesas</a:t>
            </a:r>
            <a:r>
              <a:rPr lang="en-US" sz="2200" dirty="0"/>
              <a:t> de </a:t>
            </a:r>
            <a:r>
              <a:rPr lang="en-US" sz="2200" dirty="0" err="1"/>
              <a:t>custeio</a:t>
            </a:r>
            <a:r>
              <a:rPr lang="en-US" sz="2200" dirty="0"/>
              <a:t> / </a:t>
            </a:r>
            <a:r>
              <a:rPr lang="en-US" sz="2200" dirty="0" err="1"/>
              <a:t>transferências</a:t>
            </a:r>
            <a:r>
              <a:rPr lang="en-US" sz="2200" dirty="0"/>
              <a:t> </a:t>
            </a:r>
            <a:r>
              <a:rPr lang="en-US" sz="2200" dirty="0" err="1"/>
              <a:t>correntes</a:t>
            </a:r>
            <a:endParaRPr lang="en-US" sz="22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pt-BR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astos</a:t>
            </a:r>
            <a:r>
              <a:rPr lang="pt-B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recursos com a manutenção de serviços já criados, ou recursos que se transferem para outras entidades, nelas constituindo receita corrente. </a:t>
            </a:r>
          </a:p>
          <a:p>
            <a:pPr marL="0" indent="0">
              <a:spcBef>
                <a:spcPts val="0"/>
              </a:spcBef>
              <a:buNone/>
            </a:pPr>
            <a:endParaRPr lang="pt-BR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Principais características:</a:t>
            </a:r>
          </a:p>
          <a:p>
            <a:pPr marL="0" indent="0">
              <a:spcBef>
                <a:spcPts val="0"/>
              </a:spcBef>
              <a:buNone/>
            </a:pPr>
            <a:endParaRPr lang="pt-BR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pt-B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a) São rotineiras, repetidas a cada ano.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pt-BR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pt-B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b) Economicamente improdutivas, porquanto não produzem qualquer acréscimo de capital.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pt-BR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pt-B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c) Dispêndios que não contribuem diretamente para a formação ou aquisição de um bem de capital.</a:t>
            </a:r>
          </a:p>
        </p:txBody>
      </p:sp>
      <p:pic>
        <p:nvPicPr>
          <p:cNvPr id="6" name="Imagem 8">
            <a:extLst>
              <a:ext uri="{FF2B5EF4-FFF2-40B4-BE49-F238E27FC236}">
                <a16:creationId xmlns:a16="http://schemas.microsoft.com/office/drawing/2014/main" id="{9C8599EA-6AC1-4D0A-4503-2917DF05F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559279" y="3728766"/>
            <a:ext cx="3879011" cy="3902880"/>
          </a:xfrm>
          <a:prstGeom prst="rect">
            <a:avLst/>
          </a:prstGeom>
        </p:spPr>
      </p:pic>
      <p:pic>
        <p:nvPicPr>
          <p:cNvPr id="8" name="Imagem 8">
            <a:extLst>
              <a:ext uri="{FF2B5EF4-FFF2-40B4-BE49-F238E27FC236}">
                <a16:creationId xmlns:a16="http://schemas.microsoft.com/office/drawing/2014/main" id="{5F44D58E-13A5-103B-3F36-46AA280FD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925917" y="4357094"/>
            <a:ext cx="3792746" cy="3101203"/>
          </a:xfrm>
          <a:prstGeom prst="rect">
            <a:avLst/>
          </a:prstGeom>
        </p:spPr>
      </p:pic>
      <p:pic>
        <p:nvPicPr>
          <p:cNvPr id="10" name="Imagem 8">
            <a:extLst>
              <a:ext uri="{FF2B5EF4-FFF2-40B4-BE49-F238E27FC236}">
                <a16:creationId xmlns:a16="http://schemas.microsoft.com/office/drawing/2014/main" id="{7C9368BB-126B-55AC-429E-0570E5DCA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-459962" y="-585550"/>
            <a:ext cx="3505201" cy="3054818"/>
          </a:xfrm>
          <a:prstGeom prst="rect">
            <a:avLst/>
          </a:prstGeom>
        </p:spPr>
      </p:pic>
      <p:pic>
        <p:nvPicPr>
          <p:cNvPr id="12" name="Imagem 8">
            <a:extLst>
              <a:ext uri="{FF2B5EF4-FFF2-40B4-BE49-F238E27FC236}">
                <a16:creationId xmlns:a16="http://schemas.microsoft.com/office/drawing/2014/main" id="{6006A489-C09F-012A-84A9-A6113AAD1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545" y="-827087"/>
            <a:ext cx="4094670" cy="4247936"/>
          </a:xfrm>
          <a:prstGeom prst="rect">
            <a:avLst/>
          </a:prstGeom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C0121256-DE76-4BEC-80FE-5BA3CDF31AAD}"/>
              </a:ext>
            </a:extLst>
          </p:cNvPr>
          <p:cNvCxnSpPr/>
          <p:nvPr/>
        </p:nvCxnSpPr>
        <p:spPr>
          <a:xfrm flipH="1">
            <a:off x="1723869" y="1963715"/>
            <a:ext cx="1321370" cy="4197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371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33FDD4-D11A-9486-697A-325BB1E0F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424943"/>
            <a:ext cx="9906000" cy="402442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/>
              <a:t>DESPESAS DE CUSTEIO</a:t>
            </a:r>
            <a:r>
              <a:rPr lang="en-US" sz="2800" dirty="0"/>
              <a:t>: </a:t>
            </a:r>
            <a:r>
              <a:rPr lang="pt-BR" dirty="0">
                <a:effectLst/>
                <a:ea typeface="Calibri" panose="020F0502020204030204" pitchFamily="34" charset="0"/>
              </a:rPr>
              <a:t>àquelas realizadas pela Administração, na manutenção e operação de serviços internos e externos </a:t>
            </a:r>
            <a:r>
              <a:rPr lang="pt-BR" u="sng" dirty="0">
                <a:effectLst/>
                <a:ea typeface="Calibri" panose="020F0502020204030204" pitchFamily="34" charset="0"/>
              </a:rPr>
              <a:t>já criados e instalados</a:t>
            </a:r>
            <a:r>
              <a:rPr lang="pt-BR" dirty="0">
                <a:effectLst/>
                <a:ea typeface="Calibri" panose="020F0502020204030204" pitchFamily="34" charset="0"/>
              </a:rPr>
              <a:t>, inclusive aquelas que dizem respeito a obras de </a:t>
            </a:r>
            <a:r>
              <a:rPr lang="pt-BR" u="sng" dirty="0">
                <a:effectLst/>
                <a:ea typeface="Calibri" panose="020F0502020204030204" pitchFamily="34" charset="0"/>
              </a:rPr>
              <a:t>conservação e adaptação de bens imóveis</a:t>
            </a:r>
            <a:r>
              <a:rPr lang="pt-BR" dirty="0">
                <a:effectLst/>
                <a:ea typeface="Calibri" panose="020F0502020204030204" pitchFamily="34" charset="0"/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pt-BR" dirty="0"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pt-BR" dirty="0"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dirty="0">
                <a:effectLst/>
                <a:ea typeface="Calibri" panose="020F0502020204030204" pitchFamily="34" charset="0"/>
              </a:rPr>
              <a:t>Art. 13: ROL - </a:t>
            </a:r>
            <a:r>
              <a:rPr lang="pt-BR" u="sng" dirty="0">
                <a:effectLst/>
                <a:ea typeface="Calibri" panose="020F0502020204030204" pitchFamily="34" charset="0"/>
              </a:rPr>
              <a:t>material de consumo</a:t>
            </a:r>
            <a:r>
              <a:rPr lang="pt-BR" dirty="0">
                <a:effectLst/>
                <a:ea typeface="Calibri" panose="020F0502020204030204" pitchFamily="34" charset="0"/>
              </a:rPr>
              <a:t>.</a:t>
            </a:r>
            <a:endParaRPr lang="pt-BR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8">
            <a:extLst>
              <a:ext uri="{FF2B5EF4-FFF2-40B4-BE49-F238E27FC236}">
                <a16:creationId xmlns:a16="http://schemas.microsoft.com/office/drawing/2014/main" id="{9C8599EA-6AC1-4D0A-4503-2917DF05F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559279" y="3728766"/>
            <a:ext cx="3879011" cy="3902880"/>
          </a:xfrm>
          <a:prstGeom prst="rect">
            <a:avLst/>
          </a:prstGeom>
        </p:spPr>
      </p:pic>
      <p:pic>
        <p:nvPicPr>
          <p:cNvPr id="8" name="Imagem 8">
            <a:extLst>
              <a:ext uri="{FF2B5EF4-FFF2-40B4-BE49-F238E27FC236}">
                <a16:creationId xmlns:a16="http://schemas.microsoft.com/office/drawing/2014/main" id="{5F44D58E-13A5-103B-3F36-46AA280FD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925917" y="4357094"/>
            <a:ext cx="3792746" cy="3101203"/>
          </a:xfrm>
          <a:prstGeom prst="rect">
            <a:avLst/>
          </a:prstGeom>
        </p:spPr>
      </p:pic>
      <p:pic>
        <p:nvPicPr>
          <p:cNvPr id="10" name="Imagem 8">
            <a:extLst>
              <a:ext uri="{FF2B5EF4-FFF2-40B4-BE49-F238E27FC236}">
                <a16:creationId xmlns:a16="http://schemas.microsoft.com/office/drawing/2014/main" id="{7C9368BB-126B-55AC-429E-0570E5DCA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-459962" y="-585550"/>
            <a:ext cx="3505201" cy="3054818"/>
          </a:xfrm>
          <a:prstGeom prst="rect">
            <a:avLst/>
          </a:prstGeom>
        </p:spPr>
      </p:pic>
      <p:pic>
        <p:nvPicPr>
          <p:cNvPr id="12" name="Imagem 8">
            <a:extLst>
              <a:ext uri="{FF2B5EF4-FFF2-40B4-BE49-F238E27FC236}">
                <a16:creationId xmlns:a16="http://schemas.microsoft.com/office/drawing/2014/main" id="{6006A489-C09F-012A-84A9-A6113AAD1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545" y="-827087"/>
            <a:ext cx="4094670" cy="424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34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33FDD4-D11A-9486-697A-325BB1E0F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049311"/>
            <a:ext cx="9906000" cy="447204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Lei nº 4.320/64, art. 12 – </a:t>
            </a:r>
            <a:r>
              <a:rPr lang="en-US" sz="2200" dirty="0" err="1"/>
              <a:t>classificação</a:t>
            </a:r>
            <a:r>
              <a:rPr lang="en-US" sz="2200" dirty="0"/>
              <a:t> das </a:t>
            </a:r>
            <a:r>
              <a:rPr lang="en-US" sz="2200" dirty="0" err="1"/>
              <a:t>despesas</a:t>
            </a:r>
            <a:r>
              <a:rPr lang="en-US" sz="2200" dirty="0"/>
              <a:t> </a:t>
            </a:r>
            <a:r>
              <a:rPr lang="en-US" sz="2200" dirty="0" err="1"/>
              <a:t>públicas</a:t>
            </a:r>
            <a:r>
              <a:rPr lang="en-US" sz="2200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200" b="1" dirty="0"/>
              <a:t>DESPESAS DE CAPITAL</a:t>
            </a:r>
            <a:r>
              <a:rPr lang="en-US" sz="2200" dirty="0"/>
              <a:t>: </a:t>
            </a:r>
            <a:r>
              <a:rPr lang="en-US" sz="2200" dirty="0" err="1"/>
              <a:t>investimentos</a:t>
            </a:r>
            <a:r>
              <a:rPr lang="en-US" sz="2200" dirty="0"/>
              <a:t> / </a:t>
            </a:r>
            <a:r>
              <a:rPr lang="en-US" sz="2200" dirty="0" err="1"/>
              <a:t>inversões</a:t>
            </a:r>
            <a:r>
              <a:rPr lang="en-US" sz="2200" dirty="0"/>
              <a:t> </a:t>
            </a:r>
            <a:r>
              <a:rPr lang="en-US" sz="2200" dirty="0" err="1"/>
              <a:t>financeiras</a:t>
            </a:r>
            <a:r>
              <a:rPr lang="en-US" sz="2200" dirty="0"/>
              <a:t> / </a:t>
            </a:r>
            <a:r>
              <a:rPr lang="en-US" sz="2200" dirty="0" err="1"/>
              <a:t>transferências</a:t>
            </a:r>
            <a:r>
              <a:rPr lang="en-US" sz="2200" dirty="0"/>
              <a:t> de capital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pt-B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Dispêndios que determinam como contrapartida alterações compensatórias no ativo ou passivo, ou recursos que se transferem para outras entidades, aí constituindo receita de capital. 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Principais características: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pt-B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a) São economicamente produtivas – produzem acréscimo ou mutação patrimonial.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pt-BR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pt-BR" sz="2200" dirty="0">
                <a:effectLst/>
                <a:ea typeface="Calibri" panose="020F0502020204030204" pitchFamily="34" charset="0"/>
              </a:rPr>
              <a:t>b) Dispêndios que contribuem diretamente para a formação ou aquisição de um bem de capital.</a:t>
            </a:r>
            <a:endParaRPr lang="en-US" sz="22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2200" dirty="0"/>
          </a:p>
        </p:txBody>
      </p:sp>
      <p:pic>
        <p:nvPicPr>
          <p:cNvPr id="6" name="Imagem 8">
            <a:extLst>
              <a:ext uri="{FF2B5EF4-FFF2-40B4-BE49-F238E27FC236}">
                <a16:creationId xmlns:a16="http://schemas.microsoft.com/office/drawing/2014/main" id="{9C8599EA-6AC1-4D0A-4503-2917DF05F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559279" y="3728766"/>
            <a:ext cx="3879011" cy="3902880"/>
          </a:xfrm>
          <a:prstGeom prst="rect">
            <a:avLst/>
          </a:prstGeom>
        </p:spPr>
      </p:pic>
      <p:pic>
        <p:nvPicPr>
          <p:cNvPr id="8" name="Imagem 8">
            <a:extLst>
              <a:ext uri="{FF2B5EF4-FFF2-40B4-BE49-F238E27FC236}">
                <a16:creationId xmlns:a16="http://schemas.microsoft.com/office/drawing/2014/main" id="{5F44D58E-13A5-103B-3F36-46AA280FD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925917" y="4357094"/>
            <a:ext cx="3792746" cy="3101203"/>
          </a:xfrm>
          <a:prstGeom prst="rect">
            <a:avLst/>
          </a:prstGeom>
        </p:spPr>
      </p:pic>
      <p:pic>
        <p:nvPicPr>
          <p:cNvPr id="10" name="Imagem 8">
            <a:extLst>
              <a:ext uri="{FF2B5EF4-FFF2-40B4-BE49-F238E27FC236}">
                <a16:creationId xmlns:a16="http://schemas.microsoft.com/office/drawing/2014/main" id="{7C9368BB-126B-55AC-429E-0570E5DCA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-459962" y="-585550"/>
            <a:ext cx="3505201" cy="3054818"/>
          </a:xfrm>
          <a:prstGeom prst="rect">
            <a:avLst/>
          </a:prstGeom>
        </p:spPr>
      </p:pic>
      <p:pic>
        <p:nvPicPr>
          <p:cNvPr id="12" name="Imagem 8">
            <a:extLst>
              <a:ext uri="{FF2B5EF4-FFF2-40B4-BE49-F238E27FC236}">
                <a16:creationId xmlns:a16="http://schemas.microsoft.com/office/drawing/2014/main" id="{6006A489-C09F-012A-84A9-A6113AAD1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545" y="-827087"/>
            <a:ext cx="4094670" cy="4247936"/>
          </a:xfrm>
          <a:prstGeom prst="rect">
            <a:avLst/>
          </a:prstGeom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781CEB6-7C40-4080-BBA3-6FCC0DD9518F}"/>
              </a:ext>
            </a:extLst>
          </p:cNvPr>
          <p:cNvCxnSpPr>
            <a:cxnSpLocks/>
          </p:cNvCxnSpPr>
          <p:nvPr/>
        </p:nvCxnSpPr>
        <p:spPr>
          <a:xfrm flipH="1">
            <a:off x="1723869" y="2077077"/>
            <a:ext cx="1321370" cy="4347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73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33FDD4-D11A-9486-697A-325BB1E0F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441515"/>
            <a:ext cx="9906000" cy="402442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b="1" dirty="0"/>
              <a:t>INVESTIMENTOS</a:t>
            </a:r>
            <a:r>
              <a:rPr lang="en-US" sz="2200" dirty="0"/>
              <a:t> (§ 4º, art. 12) - </a:t>
            </a:r>
            <a:r>
              <a:rPr lang="pt-BR" sz="2200" dirty="0">
                <a:effectLst/>
                <a:ea typeface="Calibri" panose="020F0502020204030204" pitchFamily="34" charset="0"/>
              </a:rPr>
              <a:t>dotações para:</a:t>
            </a:r>
          </a:p>
          <a:p>
            <a:pPr marL="0" indent="0">
              <a:spcBef>
                <a:spcPts val="0"/>
              </a:spcBef>
              <a:buNone/>
            </a:pPr>
            <a:endParaRPr lang="pt-BR" sz="2200" dirty="0"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lphaLcParenR"/>
            </a:pPr>
            <a:r>
              <a:rPr lang="pt-B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planejamento e execução de obras públicas, inclusive as destinadas à aquisição de imóveis considerados necessários à realização das referidas obras;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lphaLcParenR"/>
            </a:pPr>
            <a:endParaRPr lang="pt-BR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lphaLcParenR"/>
            </a:pPr>
            <a:r>
              <a:rPr lang="pt-B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programas especiais de trabalho (serviços em regime de programação especial);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lphaLcParenR"/>
            </a:pPr>
            <a:endParaRPr lang="pt-BR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lphaLcParenR"/>
            </a:pPr>
            <a:r>
              <a:rPr lang="pt-BR" sz="22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aquisição de</a:t>
            </a:r>
            <a:r>
              <a:rPr lang="pt-B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instalações, equipamentos, </a:t>
            </a:r>
            <a:r>
              <a:rPr lang="pt-BR" sz="22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material permanente</a:t>
            </a:r>
            <a:r>
              <a:rPr lang="pt-B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e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lphaLcParenR"/>
            </a:pPr>
            <a:endParaRPr lang="pt-BR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lphaLcParenR"/>
            </a:pPr>
            <a:r>
              <a:rPr lang="pt-B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participação em constituição ou aumento de capital de empresas ou entidades industriais ou agrícolas.</a:t>
            </a:r>
          </a:p>
        </p:txBody>
      </p:sp>
      <p:pic>
        <p:nvPicPr>
          <p:cNvPr id="6" name="Imagem 8">
            <a:extLst>
              <a:ext uri="{FF2B5EF4-FFF2-40B4-BE49-F238E27FC236}">
                <a16:creationId xmlns:a16="http://schemas.microsoft.com/office/drawing/2014/main" id="{9C8599EA-6AC1-4D0A-4503-2917DF05F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559279" y="3728766"/>
            <a:ext cx="3879011" cy="3902880"/>
          </a:xfrm>
          <a:prstGeom prst="rect">
            <a:avLst/>
          </a:prstGeom>
        </p:spPr>
      </p:pic>
      <p:pic>
        <p:nvPicPr>
          <p:cNvPr id="8" name="Imagem 8">
            <a:extLst>
              <a:ext uri="{FF2B5EF4-FFF2-40B4-BE49-F238E27FC236}">
                <a16:creationId xmlns:a16="http://schemas.microsoft.com/office/drawing/2014/main" id="{5F44D58E-13A5-103B-3F36-46AA280FD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925917" y="4357094"/>
            <a:ext cx="3792746" cy="3101203"/>
          </a:xfrm>
          <a:prstGeom prst="rect">
            <a:avLst/>
          </a:prstGeom>
        </p:spPr>
      </p:pic>
      <p:pic>
        <p:nvPicPr>
          <p:cNvPr id="10" name="Imagem 8">
            <a:extLst>
              <a:ext uri="{FF2B5EF4-FFF2-40B4-BE49-F238E27FC236}">
                <a16:creationId xmlns:a16="http://schemas.microsoft.com/office/drawing/2014/main" id="{7C9368BB-126B-55AC-429E-0570E5DCA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-459962" y="-585550"/>
            <a:ext cx="3505201" cy="3054818"/>
          </a:xfrm>
          <a:prstGeom prst="rect">
            <a:avLst/>
          </a:prstGeom>
        </p:spPr>
      </p:pic>
      <p:pic>
        <p:nvPicPr>
          <p:cNvPr id="12" name="Imagem 8">
            <a:extLst>
              <a:ext uri="{FF2B5EF4-FFF2-40B4-BE49-F238E27FC236}">
                <a16:creationId xmlns:a16="http://schemas.microsoft.com/office/drawing/2014/main" id="{6006A489-C09F-012A-84A9-A6113AAD1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545" y="-827087"/>
            <a:ext cx="4094670" cy="424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75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8">
            <a:extLst>
              <a:ext uri="{FF2B5EF4-FFF2-40B4-BE49-F238E27FC236}">
                <a16:creationId xmlns:a16="http://schemas.microsoft.com/office/drawing/2014/main" id="{9C8599EA-6AC1-4D0A-4503-2917DF05F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559279" y="3728766"/>
            <a:ext cx="3879011" cy="3902880"/>
          </a:xfrm>
          <a:prstGeom prst="rect">
            <a:avLst/>
          </a:prstGeom>
        </p:spPr>
      </p:pic>
      <p:pic>
        <p:nvPicPr>
          <p:cNvPr id="8" name="Imagem 8">
            <a:extLst>
              <a:ext uri="{FF2B5EF4-FFF2-40B4-BE49-F238E27FC236}">
                <a16:creationId xmlns:a16="http://schemas.microsoft.com/office/drawing/2014/main" id="{5F44D58E-13A5-103B-3F36-46AA280FD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925917" y="4357094"/>
            <a:ext cx="3792746" cy="3101203"/>
          </a:xfrm>
          <a:prstGeom prst="rect">
            <a:avLst/>
          </a:prstGeom>
        </p:spPr>
      </p:pic>
      <p:pic>
        <p:nvPicPr>
          <p:cNvPr id="10" name="Imagem 8">
            <a:extLst>
              <a:ext uri="{FF2B5EF4-FFF2-40B4-BE49-F238E27FC236}">
                <a16:creationId xmlns:a16="http://schemas.microsoft.com/office/drawing/2014/main" id="{7C9368BB-126B-55AC-429E-0570E5DCA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-459962" y="-585550"/>
            <a:ext cx="3505201" cy="3054818"/>
          </a:xfrm>
          <a:prstGeom prst="rect">
            <a:avLst/>
          </a:prstGeom>
        </p:spPr>
      </p:pic>
      <p:pic>
        <p:nvPicPr>
          <p:cNvPr id="12" name="Imagem 8">
            <a:extLst>
              <a:ext uri="{FF2B5EF4-FFF2-40B4-BE49-F238E27FC236}">
                <a16:creationId xmlns:a16="http://schemas.microsoft.com/office/drawing/2014/main" id="{6006A489-C09F-012A-84A9-A6113AAD1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545" y="-827087"/>
            <a:ext cx="4094670" cy="4247936"/>
          </a:xfrm>
          <a:prstGeom prst="rect">
            <a:avLst/>
          </a:prstGeom>
        </p:spPr>
      </p:pic>
      <p:graphicFrame>
        <p:nvGraphicFramePr>
          <p:cNvPr id="13" name="Espaço Reservado para Conteúdo 12">
            <a:extLst>
              <a:ext uri="{FF2B5EF4-FFF2-40B4-BE49-F238E27FC236}">
                <a16:creationId xmlns:a16="http://schemas.microsoft.com/office/drawing/2014/main" id="{786764B5-247B-4D01-9BF5-B9B10688A5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879320"/>
              </p:ext>
            </p:extLst>
          </p:nvPr>
        </p:nvGraphicFramePr>
        <p:xfrm>
          <a:off x="1143000" y="1205348"/>
          <a:ext cx="9906000" cy="4052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2586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035D1EDA-592A-2B4A-C127-22B9D26CF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30" y="-409"/>
            <a:ext cx="12201525" cy="6848475"/>
          </a:xfrm>
          <a:prstGeom prst="rect">
            <a:avLst/>
          </a:prstGeom>
        </p:spPr>
      </p:pic>
      <p:pic>
        <p:nvPicPr>
          <p:cNvPr id="10" name="Imagem 10" descr="Logotipo, nome da empresa&#10;&#10;Descrição gerada automaticamente">
            <a:extLst>
              <a:ext uri="{FF2B5EF4-FFF2-40B4-BE49-F238E27FC236}">
                <a16:creationId xmlns:a16="http://schemas.microsoft.com/office/drawing/2014/main" id="{0F17BDDC-FCF0-156A-F901-56C96C7952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28760" y="2686361"/>
            <a:ext cx="5928360" cy="5962650"/>
          </a:xfrm>
        </p:spPr>
      </p:pic>
      <p:pic>
        <p:nvPicPr>
          <p:cNvPr id="9" name="Imagem 6" descr="Uma imagem contendo Logotipo&#10;&#10;Descrição gerada automaticamente">
            <a:extLst>
              <a:ext uri="{FF2B5EF4-FFF2-40B4-BE49-F238E27FC236}">
                <a16:creationId xmlns:a16="http://schemas.microsoft.com/office/drawing/2014/main" id="{FCD053A9-737F-4A23-B2A5-53E53F055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37360" y="-1208706"/>
            <a:ext cx="6781800" cy="680653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0B5C25F-569E-4F1E-A871-24B3ED5B9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9315" y="929897"/>
            <a:ext cx="9143999" cy="503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90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615AEC-4197-B737-4188-E003CC98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material de consumo</a:t>
            </a:r>
          </a:p>
        </p:txBody>
      </p:sp>
      <p:pic>
        <p:nvPicPr>
          <p:cNvPr id="6" name="Imagem 8">
            <a:extLst>
              <a:ext uri="{FF2B5EF4-FFF2-40B4-BE49-F238E27FC236}">
                <a16:creationId xmlns:a16="http://schemas.microsoft.com/office/drawing/2014/main" id="{9C8599EA-6AC1-4D0A-4503-2917DF05F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559279" y="3728766"/>
            <a:ext cx="3879011" cy="3902880"/>
          </a:xfrm>
          <a:prstGeom prst="rect">
            <a:avLst/>
          </a:prstGeom>
        </p:spPr>
      </p:pic>
      <p:pic>
        <p:nvPicPr>
          <p:cNvPr id="8" name="Imagem 8">
            <a:extLst>
              <a:ext uri="{FF2B5EF4-FFF2-40B4-BE49-F238E27FC236}">
                <a16:creationId xmlns:a16="http://schemas.microsoft.com/office/drawing/2014/main" id="{5F44D58E-13A5-103B-3F36-46AA280FD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8925917" y="4357094"/>
            <a:ext cx="3792746" cy="3101203"/>
          </a:xfrm>
          <a:prstGeom prst="rect">
            <a:avLst/>
          </a:prstGeom>
        </p:spPr>
      </p:pic>
      <p:pic>
        <p:nvPicPr>
          <p:cNvPr id="10" name="Imagem 8">
            <a:extLst>
              <a:ext uri="{FF2B5EF4-FFF2-40B4-BE49-F238E27FC236}">
                <a16:creationId xmlns:a16="http://schemas.microsoft.com/office/drawing/2014/main" id="{7C9368BB-126B-55AC-429E-0570E5DCA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-459962" y="-585550"/>
            <a:ext cx="3505201" cy="3054818"/>
          </a:xfrm>
          <a:prstGeom prst="rect">
            <a:avLst/>
          </a:prstGeom>
        </p:spPr>
      </p:pic>
      <p:pic>
        <p:nvPicPr>
          <p:cNvPr id="12" name="Imagem 8">
            <a:extLst>
              <a:ext uri="{FF2B5EF4-FFF2-40B4-BE49-F238E27FC236}">
                <a16:creationId xmlns:a16="http://schemas.microsoft.com/office/drawing/2014/main" id="{6006A489-C09F-012A-84A9-A6113AAD1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0545" y="-827087"/>
            <a:ext cx="4094670" cy="4247936"/>
          </a:xfrm>
          <a:prstGeom prst="rect">
            <a:avLst/>
          </a:prstGeom>
        </p:spPr>
      </p:pic>
      <p:graphicFrame>
        <p:nvGraphicFramePr>
          <p:cNvPr id="11" name="Espaço Reservado para Conteúdo 10">
            <a:extLst>
              <a:ext uri="{FF2B5EF4-FFF2-40B4-BE49-F238E27FC236}">
                <a16:creationId xmlns:a16="http://schemas.microsoft.com/office/drawing/2014/main" id="{BBF976AB-FE6C-4389-9635-E2115BA683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413259"/>
              </p:ext>
            </p:extLst>
          </p:nvPr>
        </p:nvGraphicFramePr>
        <p:xfrm>
          <a:off x="1142999" y="1786153"/>
          <a:ext cx="10354457" cy="4247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25676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615AEC-4197-B737-4188-E003CC98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material de consumo</a:t>
            </a:r>
          </a:p>
        </p:txBody>
      </p:sp>
      <p:pic>
        <p:nvPicPr>
          <p:cNvPr id="6" name="Imagem 8">
            <a:extLst>
              <a:ext uri="{FF2B5EF4-FFF2-40B4-BE49-F238E27FC236}">
                <a16:creationId xmlns:a16="http://schemas.microsoft.com/office/drawing/2014/main" id="{9C8599EA-6AC1-4D0A-4503-2917DF05F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559279" y="3728766"/>
            <a:ext cx="3879011" cy="3902880"/>
          </a:xfrm>
          <a:prstGeom prst="rect">
            <a:avLst/>
          </a:prstGeom>
        </p:spPr>
      </p:pic>
      <p:pic>
        <p:nvPicPr>
          <p:cNvPr id="8" name="Imagem 8">
            <a:extLst>
              <a:ext uri="{FF2B5EF4-FFF2-40B4-BE49-F238E27FC236}">
                <a16:creationId xmlns:a16="http://schemas.microsoft.com/office/drawing/2014/main" id="{5F44D58E-13A5-103B-3F36-46AA280FD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925917" y="4357094"/>
            <a:ext cx="3792746" cy="3101203"/>
          </a:xfrm>
          <a:prstGeom prst="rect">
            <a:avLst/>
          </a:prstGeom>
        </p:spPr>
      </p:pic>
      <p:pic>
        <p:nvPicPr>
          <p:cNvPr id="10" name="Imagem 8">
            <a:extLst>
              <a:ext uri="{FF2B5EF4-FFF2-40B4-BE49-F238E27FC236}">
                <a16:creationId xmlns:a16="http://schemas.microsoft.com/office/drawing/2014/main" id="{7C9368BB-126B-55AC-429E-0570E5DCA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-459962" y="-585550"/>
            <a:ext cx="3505201" cy="3054818"/>
          </a:xfrm>
          <a:prstGeom prst="rect">
            <a:avLst/>
          </a:prstGeom>
        </p:spPr>
      </p:pic>
      <p:pic>
        <p:nvPicPr>
          <p:cNvPr id="12" name="Imagem 8">
            <a:extLst>
              <a:ext uri="{FF2B5EF4-FFF2-40B4-BE49-F238E27FC236}">
                <a16:creationId xmlns:a16="http://schemas.microsoft.com/office/drawing/2014/main" id="{6006A489-C09F-012A-84A9-A6113AAD1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545" y="-827087"/>
            <a:ext cx="4094670" cy="4247936"/>
          </a:xfrm>
          <a:prstGeom prst="rect">
            <a:avLst/>
          </a:prstGeom>
        </p:spPr>
      </p:pic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B3FB61AB-15C3-4ACA-9ED2-64DFD89D85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77481"/>
              </p:ext>
            </p:extLst>
          </p:nvPr>
        </p:nvGraphicFramePr>
        <p:xfrm>
          <a:off x="1143000" y="2009775"/>
          <a:ext cx="99060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9815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615AEC-4197-B737-4188-E003CC98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DECRETO FEDERAL Nº 10.818/21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33FDD4-D11A-9486-697A-325BB1E0F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sz="2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rt. 2º: </a:t>
            </a:r>
            <a:r>
              <a:rPr lang="pt-BR" sz="22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bem de luxo</a:t>
            </a:r>
            <a:r>
              <a:rPr lang="pt-BR" sz="2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= bem de consumo com </a:t>
            </a:r>
            <a:r>
              <a:rPr lang="pt-BR" sz="22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alta elasticidade-renda da demanda</a:t>
            </a:r>
            <a:r>
              <a:rPr lang="pt-BR" sz="2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identificável por meio de características tais como </a:t>
            </a:r>
            <a:r>
              <a:rPr lang="pt-BR" sz="2200" u="sng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ostentação; opulência; forte apelo estético; ou requinte</a:t>
            </a:r>
            <a:r>
              <a:rPr lang="pt-BR" sz="2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(inciso I). 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2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Razão entre a variação percentual da quantidade demandada e a variação percentual da renda média (inciso IV, art. 2º).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2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6" name="Imagem 8">
            <a:extLst>
              <a:ext uri="{FF2B5EF4-FFF2-40B4-BE49-F238E27FC236}">
                <a16:creationId xmlns:a16="http://schemas.microsoft.com/office/drawing/2014/main" id="{9C8599EA-6AC1-4D0A-4503-2917DF05F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559279" y="3728766"/>
            <a:ext cx="3879011" cy="3902880"/>
          </a:xfrm>
          <a:prstGeom prst="rect">
            <a:avLst/>
          </a:prstGeom>
        </p:spPr>
      </p:pic>
      <p:pic>
        <p:nvPicPr>
          <p:cNvPr id="8" name="Imagem 8">
            <a:extLst>
              <a:ext uri="{FF2B5EF4-FFF2-40B4-BE49-F238E27FC236}">
                <a16:creationId xmlns:a16="http://schemas.microsoft.com/office/drawing/2014/main" id="{5F44D58E-13A5-103B-3F36-46AA280FD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925917" y="4357094"/>
            <a:ext cx="3792746" cy="3101203"/>
          </a:xfrm>
          <a:prstGeom prst="rect">
            <a:avLst/>
          </a:prstGeom>
        </p:spPr>
      </p:pic>
      <p:pic>
        <p:nvPicPr>
          <p:cNvPr id="10" name="Imagem 8">
            <a:extLst>
              <a:ext uri="{FF2B5EF4-FFF2-40B4-BE49-F238E27FC236}">
                <a16:creationId xmlns:a16="http://schemas.microsoft.com/office/drawing/2014/main" id="{7C9368BB-126B-55AC-429E-0570E5DCA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-530888" y="-540579"/>
            <a:ext cx="3505201" cy="3054818"/>
          </a:xfrm>
          <a:prstGeom prst="rect">
            <a:avLst/>
          </a:prstGeom>
        </p:spPr>
      </p:pic>
      <p:pic>
        <p:nvPicPr>
          <p:cNvPr id="12" name="Imagem 8">
            <a:extLst>
              <a:ext uri="{FF2B5EF4-FFF2-40B4-BE49-F238E27FC236}">
                <a16:creationId xmlns:a16="http://schemas.microsoft.com/office/drawing/2014/main" id="{6006A489-C09F-012A-84A9-A6113AAD1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545" y="-827087"/>
            <a:ext cx="4094670" cy="4247936"/>
          </a:xfrm>
          <a:prstGeom prst="rect">
            <a:avLst/>
          </a:prstGeom>
        </p:spPr>
      </p:pic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57AC031D-E51B-4147-9D24-ADC5D08FFAA1}"/>
              </a:ext>
            </a:extLst>
          </p:cNvPr>
          <p:cNvCxnSpPr>
            <a:cxnSpLocks/>
          </p:cNvCxnSpPr>
          <p:nvPr/>
        </p:nvCxnSpPr>
        <p:spPr>
          <a:xfrm flipH="1">
            <a:off x="2338464" y="2324746"/>
            <a:ext cx="3953848" cy="113116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53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615AEC-4197-B737-4188-E003CC98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DECRETO FEDERAL Nº 10.818/21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33FDD4-D11A-9486-697A-325BB1E0F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rt. 3º: </a:t>
            </a:r>
            <a:r>
              <a:rPr lang="pt-BR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enquadramento</a:t>
            </a:r>
            <a:r>
              <a:rPr lang="pt-B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= considerará a </a:t>
            </a:r>
            <a:r>
              <a:rPr lang="pt-BR" sz="2000" u="sng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relatividade econômica</a:t>
            </a:r>
            <a:r>
              <a:rPr lang="pt-B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(variáveis econômicas que incidem sobre o preço do bem, principalmente a facilidade ou a dificuldade logística regional ou local de acesso ao bem) e a </a:t>
            </a:r>
            <a:r>
              <a:rPr lang="pt-BR" sz="2000" u="sng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relatividade temporal</a:t>
            </a:r>
            <a:r>
              <a:rPr lang="pt-B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(mudança das variáveis mercadológicas do bem ao longo do tempo, em função de aspectos como: evolução tecnológica; tendências sociais; alterações de disponibilidade no mercado; e modificações no processo de suprimento logístico).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pt-BR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de qualidade comum</a:t>
            </a:r>
            <a:r>
              <a:rPr lang="pt-B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= bem de consumo com </a:t>
            </a:r>
            <a:r>
              <a:rPr lang="pt-BR" sz="20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baixa ou moderada elasticidade-renda da demanda</a:t>
            </a:r>
            <a:r>
              <a:rPr lang="pt-B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(inciso II, art. 2º).</a:t>
            </a:r>
          </a:p>
        </p:txBody>
      </p:sp>
      <p:pic>
        <p:nvPicPr>
          <p:cNvPr id="6" name="Imagem 8">
            <a:extLst>
              <a:ext uri="{FF2B5EF4-FFF2-40B4-BE49-F238E27FC236}">
                <a16:creationId xmlns:a16="http://schemas.microsoft.com/office/drawing/2014/main" id="{9C8599EA-6AC1-4D0A-4503-2917DF05F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559279" y="3728766"/>
            <a:ext cx="3879011" cy="3902880"/>
          </a:xfrm>
          <a:prstGeom prst="rect">
            <a:avLst/>
          </a:prstGeom>
        </p:spPr>
      </p:pic>
      <p:pic>
        <p:nvPicPr>
          <p:cNvPr id="8" name="Imagem 8">
            <a:extLst>
              <a:ext uri="{FF2B5EF4-FFF2-40B4-BE49-F238E27FC236}">
                <a16:creationId xmlns:a16="http://schemas.microsoft.com/office/drawing/2014/main" id="{5F44D58E-13A5-103B-3F36-46AA280FD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925917" y="4357094"/>
            <a:ext cx="3792746" cy="3101203"/>
          </a:xfrm>
          <a:prstGeom prst="rect">
            <a:avLst/>
          </a:prstGeom>
        </p:spPr>
      </p:pic>
      <p:pic>
        <p:nvPicPr>
          <p:cNvPr id="10" name="Imagem 8">
            <a:extLst>
              <a:ext uri="{FF2B5EF4-FFF2-40B4-BE49-F238E27FC236}">
                <a16:creationId xmlns:a16="http://schemas.microsoft.com/office/drawing/2014/main" id="{7C9368BB-126B-55AC-429E-0570E5DCA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-459962" y="-585550"/>
            <a:ext cx="3505201" cy="3054818"/>
          </a:xfrm>
          <a:prstGeom prst="rect">
            <a:avLst/>
          </a:prstGeom>
        </p:spPr>
      </p:pic>
      <p:pic>
        <p:nvPicPr>
          <p:cNvPr id="12" name="Imagem 8">
            <a:extLst>
              <a:ext uri="{FF2B5EF4-FFF2-40B4-BE49-F238E27FC236}">
                <a16:creationId xmlns:a16="http://schemas.microsoft.com/office/drawing/2014/main" id="{6006A489-C09F-012A-84A9-A6113AAD1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545" y="-827087"/>
            <a:ext cx="4094670" cy="424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25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615AEC-4197-B737-4188-E003CC98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DECRETO FEDERAL Nº 10.818/21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33FDD4-D11A-9486-697A-325BB1E0F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ELASTICIDADE DA DEMANDA – medidas: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/>
                </a:solidFill>
                <a:ea typeface="Calibri" panose="020F0502020204030204" pitchFamily="34" charset="0"/>
              </a:rPr>
              <a:t>Preço – mostra a variação percentual da quantidade demandada de acordo com a variação dos preços;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000" u="sng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Renda</a:t>
            </a:r>
            <a:r>
              <a:rPr lang="pt-BR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– apresenta o impacto percentual da quantidade demandada após uma variação de renda dos agentes econômicos;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000" u="sng" dirty="0">
                <a:solidFill>
                  <a:schemeClr val="tx1"/>
                </a:solidFill>
                <a:ea typeface="Calibri" panose="020F0502020204030204" pitchFamily="34" charset="0"/>
              </a:rPr>
              <a:t>Cruzada</a:t>
            </a:r>
            <a:r>
              <a:rPr lang="pt-BR" sz="2000" dirty="0">
                <a:solidFill>
                  <a:schemeClr val="tx1"/>
                </a:solidFill>
                <a:ea typeface="Calibri" panose="020F0502020204030204" pitchFamily="34" charset="0"/>
              </a:rPr>
              <a:t> – indica a sensibilidade da quantidade demandada de um bem quando há variação de preços de outro bem.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000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endParaRPr lang="pt-BR" sz="20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000" dirty="0">
                <a:solidFill>
                  <a:schemeClr val="tx1"/>
                </a:solidFill>
                <a:ea typeface="Calibri" panose="020F0502020204030204" pitchFamily="34" charset="0"/>
              </a:rPr>
              <a:t>OBS. m</a:t>
            </a:r>
            <a:r>
              <a:rPr lang="pt-BR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ede o quanto que a quantidade demandada de um bem responde a uma variação na renda do consumidor. É calculada como a variação percentual na quantidade demandada dividida pela variação percentual na renda. Significa dizer que uma renda mais alta aumenta a quantidade demandada de um bem normal, mas diminui a quantidade demandada de bens inferiores: bens considerados necessidades pelos consumidores tendem a ser renda inelásticos; já os bens considerados de luxo pelos consumidores tendem a ser renda elásticos.</a:t>
            </a:r>
            <a:endParaRPr lang="pt-BR" sz="20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8">
            <a:extLst>
              <a:ext uri="{FF2B5EF4-FFF2-40B4-BE49-F238E27FC236}">
                <a16:creationId xmlns:a16="http://schemas.microsoft.com/office/drawing/2014/main" id="{9C8599EA-6AC1-4D0A-4503-2917DF05F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559279" y="3728766"/>
            <a:ext cx="3879011" cy="3902880"/>
          </a:xfrm>
          <a:prstGeom prst="rect">
            <a:avLst/>
          </a:prstGeom>
        </p:spPr>
      </p:pic>
      <p:pic>
        <p:nvPicPr>
          <p:cNvPr id="8" name="Imagem 8">
            <a:extLst>
              <a:ext uri="{FF2B5EF4-FFF2-40B4-BE49-F238E27FC236}">
                <a16:creationId xmlns:a16="http://schemas.microsoft.com/office/drawing/2014/main" id="{5F44D58E-13A5-103B-3F36-46AA280FD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925917" y="4357094"/>
            <a:ext cx="3792746" cy="3101203"/>
          </a:xfrm>
          <a:prstGeom prst="rect">
            <a:avLst/>
          </a:prstGeom>
        </p:spPr>
      </p:pic>
      <p:pic>
        <p:nvPicPr>
          <p:cNvPr id="10" name="Imagem 8">
            <a:extLst>
              <a:ext uri="{FF2B5EF4-FFF2-40B4-BE49-F238E27FC236}">
                <a16:creationId xmlns:a16="http://schemas.microsoft.com/office/drawing/2014/main" id="{7C9368BB-126B-55AC-429E-0570E5DCA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-530888" y="-540579"/>
            <a:ext cx="3505201" cy="3054818"/>
          </a:xfrm>
          <a:prstGeom prst="rect">
            <a:avLst/>
          </a:prstGeom>
        </p:spPr>
      </p:pic>
      <p:pic>
        <p:nvPicPr>
          <p:cNvPr id="12" name="Imagem 8">
            <a:extLst>
              <a:ext uri="{FF2B5EF4-FFF2-40B4-BE49-F238E27FC236}">
                <a16:creationId xmlns:a16="http://schemas.microsoft.com/office/drawing/2014/main" id="{6006A489-C09F-012A-84A9-A6113AAD1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545" y="-827087"/>
            <a:ext cx="4094670" cy="424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66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615AEC-4197-B737-4188-E003CC98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DECRETO FEDERAL Nº 10.818/21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33FDD4-D11A-9486-697A-325BB1E0F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Bradson</a:t>
            </a:r>
            <a:r>
              <a:rPr lang="pt-BR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Camelo, Marcos Nóbrega e Rony Charles: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0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Bem de luxo: demanda aumenta mais do que proporcionalmente à medida que a renda aumenta; por exemplo, o consumo de carne mais nobre aumenta percentualmente mais que a renda de uma pessoa de classe média; se o incremento de renda é de 10% o consumo de carne nobre deve ser maior que de 10%, ou seja, os bens de luxo são bens elásticos.</a:t>
            </a:r>
          </a:p>
        </p:txBody>
      </p:sp>
      <p:pic>
        <p:nvPicPr>
          <p:cNvPr id="6" name="Imagem 8">
            <a:extLst>
              <a:ext uri="{FF2B5EF4-FFF2-40B4-BE49-F238E27FC236}">
                <a16:creationId xmlns:a16="http://schemas.microsoft.com/office/drawing/2014/main" id="{9C8599EA-6AC1-4D0A-4503-2917DF05F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559279" y="3728766"/>
            <a:ext cx="3879011" cy="3902880"/>
          </a:xfrm>
          <a:prstGeom prst="rect">
            <a:avLst/>
          </a:prstGeom>
        </p:spPr>
      </p:pic>
      <p:pic>
        <p:nvPicPr>
          <p:cNvPr id="8" name="Imagem 8">
            <a:extLst>
              <a:ext uri="{FF2B5EF4-FFF2-40B4-BE49-F238E27FC236}">
                <a16:creationId xmlns:a16="http://schemas.microsoft.com/office/drawing/2014/main" id="{5F44D58E-13A5-103B-3F36-46AA280FD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925917" y="4357094"/>
            <a:ext cx="3792746" cy="3101203"/>
          </a:xfrm>
          <a:prstGeom prst="rect">
            <a:avLst/>
          </a:prstGeom>
        </p:spPr>
      </p:pic>
      <p:pic>
        <p:nvPicPr>
          <p:cNvPr id="10" name="Imagem 8">
            <a:extLst>
              <a:ext uri="{FF2B5EF4-FFF2-40B4-BE49-F238E27FC236}">
                <a16:creationId xmlns:a16="http://schemas.microsoft.com/office/drawing/2014/main" id="{7C9368BB-126B-55AC-429E-0570E5DCA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-530888" y="-540579"/>
            <a:ext cx="3505201" cy="3054818"/>
          </a:xfrm>
          <a:prstGeom prst="rect">
            <a:avLst/>
          </a:prstGeom>
        </p:spPr>
      </p:pic>
      <p:pic>
        <p:nvPicPr>
          <p:cNvPr id="12" name="Imagem 8">
            <a:extLst>
              <a:ext uri="{FF2B5EF4-FFF2-40B4-BE49-F238E27FC236}">
                <a16:creationId xmlns:a16="http://schemas.microsoft.com/office/drawing/2014/main" id="{6006A489-C09F-012A-84A9-A6113AAD1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545" y="-827087"/>
            <a:ext cx="4094670" cy="424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77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615AEC-4197-B737-4188-E003CC98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PARÂMETRO FEDERAL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33FDD4-D11A-9486-697A-325BB1E0F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09554"/>
            <a:ext cx="9250680" cy="343112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Decreto nº 965/2022 do Município de Goiânia/GO;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Decreto nº 51.652/2021 do Estado do Pernambuco;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Decreto nº 4.294/2021 do Município de Monte Carlos/MG;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Decreto nº 10.086/2022 do Estado do Paraná;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Ato da Diretoria-Geral nº 14/2022 do Senado Federal.</a:t>
            </a:r>
            <a:r>
              <a:rPr lang="pt-B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Imagem 8">
            <a:extLst>
              <a:ext uri="{FF2B5EF4-FFF2-40B4-BE49-F238E27FC236}">
                <a16:creationId xmlns:a16="http://schemas.microsoft.com/office/drawing/2014/main" id="{9C8599EA-6AC1-4D0A-4503-2917DF05F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559279" y="3728766"/>
            <a:ext cx="3879011" cy="3902880"/>
          </a:xfrm>
          <a:prstGeom prst="rect">
            <a:avLst/>
          </a:prstGeom>
        </p:spPr>
      </p:pic>
      <p:pic>
        <p:nvPicPr>
          <p:cNvPr id="8" name="Imagem 8">
            <a:extLst>
              <a:ext uri="{FF2B5EF4-FFF2-40B4-BE49-F238E27FC236}">
                <a16:creationId xmlns:a16="http://schemas.microsoft.com/office/drawing/2014/main" id="{5F44D58E-13A5-103B-3F36-46AA280FD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925917" y="4357094"/>
            <a:ext cx="3792746" cy="3101203"/>
          </a:xfrm>
          <a:prstGeom prst="rect">
            <a:avLst/>
          </a:prstGeom>
        </p:spPr>
      </p:pic>
      <p:pic>
        <p:nvPicPr>
          <p:cNvPr id="10" name="Imagem 8">
            <a:extLst>
              <a:ext uri="{FF2B5EF4-FFF2-40B4-BE49-F238E27FC236}">
                <a16:creationId xmlns:a16="http://schemas.microsoft.com/office/drawing/2014/main" id="{7C9368BB-126B-55AC-429E-0570E5DCA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-459962" y="-585550"/>
            <a:ext cx="3505201" cy="3054818"/>
          </a:xfrm>
          <a:prstGeom prst="rect">
            <a:avLst/>
          </a:prstGeom>
        </p:spPr>
      </p:pic>
      <p:pic>
        <p:nvPicPr>
          <p:cNvPr id="12" name="Imagem 8">
            <a:extLst>
              <a:ext uri="{FF2B5EF4-FFF2-40B4-BE49-F238E27FC236}">
                <a16:creationId xmlns:a16="http://schemas.microsoft.com/office/drawing/2014/main" id="{6006A489-C09F-012A-84A9-A6113AAD1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545" y="-827087"/>
            <a:ext cx="4094670" cy="424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44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615AEC-4197-B737-4188-E003CC98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OUTROS PARÂMETROS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33FDD4-D11A-9486-697A-325BB1E0F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Decreto nº 1.883/2021 do Município de Curitiba/PR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0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Art. 3º</a:t>
            </a:r>
            <a:r>
              <a:rPr lang="pt-B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§ 2º </a:t>
            </a:r>
            <a:r>
              <a:rPr lang="pt-BR" sz="2000" dirty="0">
                <a:solidFill>
                  <a:schemeClr val="tx1"/>
                </a:solidFill>
              </a:rPr>
              <a:t>Considera-se bem de consumo de luxo, aquele: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2000" dirty="0">
                <a:solidFill>
                  <a:schemeClr val="tx1"/>
                </a:solidFill>
              </a:rPr>
              <a:t>a) que se revelar, sob os aspectos de qualidade e preço, superior ao necessário para a execução do objeto e satisfação das necessidades da Administração Municipal;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2000" dirty="0">
                <a:solidFill>
                  <a:schemeClr val="tx1"/>
                </a:solidFill>
              </a:rPr>
              <a:t>b) cujos padrões descritivos ultrapassam demasiadamente a necessidade essencial do bem ou serviço a ser adquirido.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0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2000" dirty="0">
                <a:solidFill>
                  <a:schemeClr val="tx1"/>
                </a:solidFill>
              </a:rPr>
              <a:t>§3º Não será enquadrado como bem de luxo aquele que, mesmo considerado na definição do parágrafo anterior: a) for adquirido a preço equivalente ou inferior ao preço do bem e qualidade comum de mesma natureza; ou b) tenha as características superiores justificadas em face da estrita atividade do órgão ou da entidade. </a:t>
            </a:r>
            <a:endParaRPr lang="pt-BR" sz="20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8">
            <a:extLst>
              <a:ext uri="{FF2B5EF4-FFF2-40B4-BE49-F238E27FC236}">
                <a16:creationId xmlns:a16="http://schemas.microsoft.com/office/drawing/2014/main" id="{9C8599EA-6AC1-4D0A-4503-2917DF05F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559279" y="3728766"/>
            <a:ext cx="3879011" cy="3902880"/>
          </a:xfrm>
          <a:prstGeom prst="rect">
            <a:avLst/>
          </a:prstGeom>
        </p:spPr>
      </p:pic>
      <p:pic>
        <p:nvPicPr>
          <p:cNvPr id="8" name="Imagem 8">
            <a:extLst>
              <a:ext uri="{FF2B5EF4-FFF2-40B4-BE49-F238E27FC236}">
                <a16:creationId xmlns:a16="http://schemas.microsoft.com/office/drawing/2014/main" id="{5F44D58E-13A5-103B-3F36-46AA280FD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925917" y="4357094"/>
            <a:ext cx="3792746" cy="3101203"/>
          </a:xfrm>
          <a:prstGeom prst="rect">
            <a:avLst/>
          </a:prstGeom>
        </p:spPr>
      </p:pic>
      <p:pic>
        <p:nvPicPr>
          <p:cNvPr id="10" name="Imagem 8">
            <a:extLst>
              <a:ext uri="{FF2B5EF4-FFF2-40B4-BE49-F238E27FC236}">
                <a16:creationId xmlns:a16="http://schemas.microsoft.com/office/drawing/2014/main" id="{7C9368BB-126B-55AC-429E-0570E5DCA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-459962" y="-585550"/>
            <a:ext cx="3505201" cy="3054818"/>
          </a:xfrm>
          <a:prstGeom prst="rect">
            <a:avLst/>
          </a:prstGeom>
        </p:spPr>
      </p:pic>
      <p:pic>
        <p:nvPicPr>
          <p:cNvPr id="12" name="Imagem 8">
            <a:extLst>
              <a:ext uri="{FF2B5EF4-FFF2-40B4-BE49-F238E27FC236}">
                <a16:creationId xmlns:a16="http://schemas.microsoft.com/office/drawing/2014/main" id="{6006A489-C09F-012A-84A9-A6113AAD1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545" y="-827087"/>
            <a:ext cx="4094670" cy="424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57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615AEC-4197-B737-4188-E003CC98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OUTROS PARÂMETROS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33FDD4-D11A-9486-697A-325BB1E0F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pt-BR" sz="2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Decreto nº 15.775/2021 do Estad</a:t>
            </a:r>
            <a:r>
              <a:rPr lang="pt-BR" sz="2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do Mato Grosso do Sul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pt-BR" sz="2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2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Art. 2º, III - </a:t>
            </a:r>
            <a:r>
              <a:rPr lang="pt-BR" sz="2200" dirty="0">
                <a:solidFill>
                  <a:schemeClr val="tx1"/>
                </a:solidFill>
              </a:rPr>
              <a:t>bem de consumo de categoria “luxo”: aquele que se revela superior ao necessário para o atendimento da contratação e cuja descrição não esteja amparada pela justificativa de que trata o artigo 3º deste Decreto. (Alterado pelo Decreto n.º 15.936, de 26.5.2022 – DOMS n.º 10.843, de 27.5.2022.)</a:t>
            </a:r>
            <a:endParaRPr lang="pt-BR" sz="22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8">
            <a:extLst>
              <a:ext uri="{FF2B5EF4-FFF2-40B4-BE49-F238E27FC236}">
                <a16:creationId xmlns:a16="http://schemas.microsoft.com/office/drawing/2014/main" id="{9C8599EA-6AC1-4D0A-4503-2917DF05F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559279" y="3728766"/>
            <a:ext cx="3879011" cy="3902880"/>
          </a:xfrm>
          <a:prstGeom prst="rect">
            <a:avLst/>
          </a:prstGeom>
        </p:spPr>
      </p:pic>
      <p:pic>
        <p:nvPicPr>
          <p:cNvPr id="8" name="Imagem 8">
            <a:extLst>
              <a:ext uri="{FF2B5EF4-FFF2-40B4-BE49-F238E27FC236}">
                <a16:creationId xmlns:a16="http://schemas.microsoft.com/office/drawing/2014/main" id="{5F44D58E-13A5-103B-3F36-46AA280FD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925917" y="4357094"/>
            <a:ext cx="3792746" cy="3101203"/>
          </a:xfrm>
          <a:prstGeom prst="rect">
            <a:avLst/>
          </a:prstGeom>
        </p:spPr>
      </p:pic>
      <p:pic>
        <p:nvPicPr>
          <p:cNvPr id="10" name="Imagem 8">
            <a:extLst>
              <a:ext uri="{FF2B5EF4-FFF2-40B4-BE49-F238E27FC236}">
                <a16:creationId xmlns:a16="http://schemas.microsoft.com/office/drawing/2014/main" id="{7C9368BB-126B-55AC-429E-0570E5DCA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-459962" y="-585550"/>
            <a:ext cx="3505201" cy="3054818"/>
          </a:xfrm>
          <a:prstGeom prst="rect">
            <a:avLst/>
          </a:prstGeom>
        </p:spPr>
      </p:pic>
      <p:pic>
        <p:nvPicPr>
          <p:cNvPr id="12" name="Imagem 8">
            <a:extLst>
              <a:ext uri="{FF2B5EF4-FFF2-40B4-BE49-F238E27FC236}">
                <a16:creationId xmlns:a16="http://schemas.microsoft.com/office/drawing/2014/main" id="{6006A489-C09F-012A-84A9-A6113AAD1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545" y="-827087"/>
            <a:ext cx="4094670" cy="424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11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615AEC-4197-B737-4188-E003CC98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OUTROS PARÂMETROS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33FDD4-D11A-9486-697A-325BB1E0F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09554"/>
            <a:ext cx="9906000" cy="2379178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pt-BR" sz="2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Decreto nº XXX do Estad</a:t>
            </a:r>
            <a:r>
              <a:rPr lang="pt-BR" sz="2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de Minas Gerais (em consulta pública)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pt-BR" sz="2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2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Art. 3º, IV - </a:t>
            </a:r>
            <a:r>
              <a:rPr lang="pt-BR" sz="2200" dirty="0">
                <a:solidFill>
                  <a:schemeClr val="tx1"/>
                </a:solidFill>
              </a:rPr>
              <a:t>bem de categoria de luxo: aquele, de consumo ou permanente, cujas características e qualidade são superiores ao estritamente suficiente e necessário para o atendimento do interesse público, possuindo caráter de ostentação, forte apelo estético ou de afirmação de posição social, e preço superior ao bem de categoria comum de mesma natureza.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2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2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8">
            <a:extLst>
              <a:ext uri="{FF2B5EF4-FFF2-40B4-BE49-F238E27FC236}">
                <a16:creationId xmlns:a16="http://schemas.microsoft.com/office/drawing/2014/main" id="{9C8599EA-6AC1-4D0A-4503-2917DF05F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559279" y="3728766"/>
            <a:ext cx="3879011" cy="3902880"/>
          </a:xfrm>
          <a:prstGeom prst="rect">
            <a:avLst/>
          </a:prstGeom>
        </p:spPr>
      </p:pic>
      <p:pic>
        <p:nvPicPr>
          <p:cNvPr id="8" name="Imagem 8">
            <a:extLst>
              <a:ext uri="{FF2B5EF4-FFF2-40B4-BE49-F238E27FC236}">
                <a16:creationId xmlns:a16="http://schemas.microsoft.com/office/drawing/2014/main" id="{5F44D58E-13A5-103B-3F36-46AA280FD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925917" y="4357094"/>
            <a:ext cx="3792746" cy="3101203"/>
          </a:xfrm>
          <a:prstGeom prst="rect">
            <a:avLst/>
          </a:prstGeom>
        </p:spPr>
      </p:pic>
      <p:pic>
        <p:nvPicPr>
          <p:cNvPr id="10" name="Imagem 8">
            <a:extLst>
              <a:ext uri="{FF2B5EF4-FFF2-40B4-BE49-F238E27FC236}">
                <a16:creationId xmlns:a16="http://schemas.microsoft.com/office/drawing/2014/main" id="{7C9368BB-126B-55AC-429E-0570E5DCA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-459962" y="-585550"/>
            <a:ext cx="3505201" cy="3054818"/>
          </a:xfrm>
          <a:prstGeom prst="rect">
            <a:avLst/>
          </a:prstGeom>
        </p:spPr>
      </p:pic>
      <p:pic>
        <p:nvPicPr>
          <p:cNvPr id="12" name="Imagem 8">
            <a:extLst>
              <a:ext uri="{FF2B5EF4-FFF2-40B4-BE49-F238E27FC236}">
                <a16:creationId xmlns:a16="http://schemas.microsoft.com/office/drawing/2014/main" id="{6006A489-C09F-012A-84A9-A6113AAD1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545" y="-827087"/>
            <a:ext cx="4094670" cy="4247936"/>
          </a:xfrm>
          <a:prstGeom prst="rect">
            <a:avLst/>
          </a:prstGeom>
        </p:spPr>
      </p:pic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89840E65-FB60-49C9-8302-C28EB7DAB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14268"/>
              </p:ext>
            </p:extLst>
          </p:nvPr>
        </p:nvGraphicFramePr>
        <p:xfrm>
          <a:off x="1588957" y="4752018"/>
          <a:ext cx="9069049" cy="7493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069049">
                  <a:extLst>
                    <a:ext uri="{9D8B030D-6E8A-4147-A177-3AD203B41FA5}">
                      <a16:colId xmlns:a16="http://schemas.microsoft.com/office/drawing/2014/main" val="4264511633"/>
                    </a:ext>
                  </a:extLst>
                </a:gridCol>
              </a:tblGrid>
              <a:tr h="749370"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Lei nº 24.227/22 (altera Lei nº 14.167/02 – pregão) – acrescenta o art. 2º-A: bem de luxo.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68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876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2D8B8B2-ADF8-4216-8C61-7BBFFE301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incidência</a:t>
            </a:r>
          </a:p>
        </p:txBody>
      </p:sp>
      <p:pic>
        <p:nvPicPr>
          <p:cNvPr id="5" name="Imagem 5">
            <a:extLst>
              <a:ext uri="{FF2B5EF4-FFF2-40B4-BE49-F238E27FC236}">
                <a16:creationId xmlns:a16="http://schemas.microsoft.com/office/drawing/2014/main" id="{5A5948B7-9DBC-1F7D-910B-715F1FE26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560000">
            <a:off x="-6554033" y="-4661105"/>
            <a:ext cx="11024557" cy="7185763"/>
          </a:xfrm>
          <a:prstGeom prst="rect">
            <a:avLst/>
          </a:prstGeom>
        </p:spPr>
      </p:pic>
      <p:pic>
        <p:nvPicPr>
          <p:cNvPr id="7" name="Imagem 12" descr="Uma imagem contendo Seta&#10;&#10;Descrição gerada automaticamente">
            <a:extLst>
              <a:ext uri="{FF2B5EF4-FFF2-40B4-BE49-F238E27FC236}">
                <a16:creationId xmlns:a16="http://schemas.microsoft.com/office/drawing/2014/main" id="{7301F1C1-BC94-04CC-DEE3-7B0C69907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52089" y="4142706"/>
            <a:ext cx="7415840" cy="6591446"/>
          </a:xfrm>
          <a:prstGeom prst="rect">
            <a:avLst/>
          </a:prstGeom>
        </p:spPr>
      </p:pic>
      <p:pic>
        <p:nvPicPr>
          <p:cNvPr id="8" name="Imagem 5" descr="Logotipo, nome da empresa&#10;&#10;Descrição gerada automaticamente">
            <a:extLst>
              <a:ext uri="{FF2B5EF4-FFF2-40B4-BE49-F238E27FC236}">
                <a16:creationId xmlns:a16="http://schemas.microsoft.com/office/drawing/2014/main" id="{1BD775F6-009B-2C00-DAD5-AF205D690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60000">
            <a:off x="8195821" y="4196245"/>
            <a:ext cx="9946256" cy="7185763"/>
          </a:xfrm>
          <a:prstGeom prst="rect">
            <a:avLst/>
          </a:prstGeom>
        </p:spPr>
      </p:pic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8770089E-372B-4497-9A05-3D7B7E749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09554"/>
            <a:ext cx="7043057" cy="40244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Art. 2º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I – </a:t>
            </a:r>
            <a:r>
              <a:rPr lang="en-US" sz="2400" dirty="0" err="1"/>
              <a:t>alienação</a:t>
            </a:r>
            <a:r>
              <a:rPr lang="en-US" sz="2400" dirty="0"/>
              <a:t> e </a:t>
            </a:r>
            <a:r>
              <a:rPr lang="en-US" sz="2400" dirty="0" err="1"/>
              <a:t>concessão</a:t>
            </a:r>
            <a:r>
              <a:rPr lang="en-US" sz="2400" dirty="0"/>
              <a:t> de </a:t>
            </a:r>
            <a:r>
              <a:rPr lang="en-US" sz="2400" dirty="0" err="1"/>
              <a:t>direito</a:t>
            </a:r>
            <a:r>
              <a:rPr lang="en-US" sz="2400" dirty="0"/>
              <a:t> real de </a:t>
            </a:r>
            <a:r>
              <a:rPr lang="en-US" sz="2400" dirty="0" err="1"/>
              <a:t>uso</a:t>
            </a:r>
            <a:r>
              <a:rPr lang="en-US" sz="2400" dirty="0"/>
              <a:t> de bens;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II – </a:t>
            </a:r>
            <a:r>
              <a:rPr lang="en-US" sz="2400" dirty="0" err="1">
                <a:solidFill>
                  <a:srgbClr val="FF0000"/>
                </a:solidFill>
              </a:rPr>
              <a:t>compra</a:t>
            </a:r>
            <a:r>
              <a:rPr lang="en-US" sz="2400" dirty="0">
                <a:solidFill>
                  <a:srgbClr val="FF0000"/>
                </a:solidFill>
              </a:rPr>
              <a:t>, inclusive </a:t>
            </a:r>
            <a:r>
              <a:rPr lang="en-US" sz="2400" dirty="0" err="1">
                <a:solidFill>
                  <a:srgbClr val="FF0000"/>
                </a:solidFill>
              </a:rPr>
              <a:t>por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encomenda</a:t>
            </a:r>
            <a:r>
              <a:rPr lang="en-US" sz="2400" dirty="0">
                <a:solidFill>
                  <a:srgbClr val="FF0000"/>
                </a:solidFill>
              </a:rPr>
              <a:t>;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III – </a:t>
            </a:r>
            <a:r>
              <a:rPr lang="en-US" sz="2400" dirty="0" err="1"/>
              <a:t>locação</a:t>
            </a:r>
            <a:r>
              <a:rPr lang="en-US" sz="2400" dirty="0"/>
              <a:t>;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IV – </a:t>
            </a:r>
            <a:r>
              <a:rPr lang="en-US" sz="2400" dirty="0" err="1"/>
              <a:t>concessão</a:t>
            </a:r>
            <a:r>
              <a:rPr lang="en-US" sz="2400" dirty="0"/>
              <a:t> e </a:t>
            </a:r>
            <a:r>
              <a:rPr lang="en-US" sz="2400" dirty="0" err="1"/>
              <a:t>permissão</a:t>
            </a:r>
            <a:r>
              <a:rPr lang="en-US" sz="2400" dirty="0"/>
              <a:t> de </a:t>
            </a:r>
            <a:r>
              <a:rPr lang="en-US" sz="2400" dirty="0" err="1"/>
              <a:t>uso</a:t>
            </a:r>
            <a:r>
              <a:rPr lang="en-US" sz="2400" dirty="0"/>
              <a:t> de bens </a:t>
            </a:r>
            <a:r>
              <a:rPr lang="en-US" sz="2400" dirty="0" err="1"/>
              <a:t>públicos</a:t>
            </a:r>
            <a:r>
              <a:rPr lang="en-US" sz="2400" dirty="0"/>
              <a:t>;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V – </a:t>
            </a:r>
            <a:r>
              <a:rPr lang="en-US" sz="2400" dirty="0" err="1"/>
              <a:t>prestação</a:t>
            </a:r>
            <a:r>
              <a:rPr lang="en-US" sz="2400" dirty="0"/>
              <a:t> de </a:t>
            </a:r>
            <a:r>
              <a:rPr lang="en-US" sz="2400" dirty="0" err="1"/>
              <a:t>serviços</a:t>
            </a:r>
            <a:r>
              <a:rPr lang="en-US" sz="2400" dirty="0"/>
              <a:t>, inclusive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técnico-profissionais</a:t>
            </a:r>
            <a:r>
              <a:rPr lang="en-US" sz="2400" dirty="0"/>
              <a:t> </a:t>
            </a:r>
            <a:r>
              <a:rPr lang="en-US" sz="2400" dirty="0" err="1"/>
              <a:t>especializados</a:t>
            </a:r>
            <a:r>
              <a:rPr lang="en-US" sz="2400" dirty="0"/>
              <a:t>;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VI – </a:t>
            </a:r>
            <a:r>
              <a:rPr lang="en-US" sz="2400" dirty="0" err="1"/>
              <a:t>obras</a:t>
            </a:r>
            <a:r>
              <a:rPr lang="en-US" sz="2400" dirty="0"/>
              <a:t> e </a:t>
            </a:r>
            <a:r>
              <a:rPr lang="en-US" sz="2400" dirty="0" err="1"/>
              <a:t>serviços</a:t>
            </a:r>
            <a:r>
              <a:rPr lang="en-US" sz="2400" dirty="0"/>
              <a:t> de </a:t>
            </a:r>
            <a:r>
              <a:rPr lang="en-US" sz="2400" dirty="0" err="1"/>
              <a:t>arquitetura</a:t>
            </a:r>
            <a:r>
              <a:rPr lang="en-US" sz="2400" dirty="0"/>
              <a:t> e </a:t>
            </a:r>
            <a:r>
              <a:rPr lang="en-US" sz="2400" dirty="0" err="1"/>
              <a:t>engenharia</a:t>
            </a:r>
            <a:r>
              <a:rPr lang="en-US" sz="2400" dirty="0"/>
              <a:t>;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VII – </a:t>
            </a:r>
            <a:r>
              <a:rPr lang="en-US" sz="2400" dirty="0" err="1"/>
              <a:t>contratações</a:t>
            </a:r>
            <a:r>
              <a:rPr lang="en-US" sz="2400" dirty="0"/>
              <a:t> de </a:t>
            </a:r>
            <a:r>
              <a:rPr lang="en-US" sz="2400" dirty="0" err="1"/>
              <a:t>tecnologia</a:t>
            </a:r>
            <a:r>
              <a:rPr lang="en-US" sz="2400" dirty="0"/>
              <a:t> da </a:t>
            </a:r>
            <a:r>
              <a:rPr lang="en-US" sz="2400" dirty="0" err="1"/>
              <a:t>informação</a:t>
            </a:r>
            <a:r>
              <a:rPr lang="en-US" sz="2400" dirty="0"/>
              <a:t> e de </a:t>
            </a:r>
            <a:r>
              <a:rPr lang="en-US" sz="2400" dirty="0" err="1"/>
              <a:t>comunicação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" name="Imagem 9" descr="Conjunto de objeto de papelaria - Download Vetores Gratis, Desenhos de  Vetor, Modelos e Clipart">
            <a:extLst>
              <a:ext uri="{FF2B5EF4-FFF2-40B4-BE49-F238E27FC236}">
                <a16:creationId xmlns:a16="http://schemas.microsoft.com/office/drawing/2014/main" id="{888BBB52-8616-4737-B8D3-C07AF4EB8DF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r="13153" b="-1"/>
          <a:stretch/>
        </p:blipFill>
        <p:spPr bwMode="auto">
          <a:xfrm>
            <a:off x="8043620" y="6790"/>
            <a:ext cx="4152404" cy="430174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9595866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615AEC-4197-B737-4188-E003CC98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problemas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33FDD4-D11A-9486-697A-325BB1E0F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Diferentes critérios em um mesmo ente federativo?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Quem define a variação da renda do consumidor?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Impacto de questionamento de órgão de controle?</a:t>
            </a:r>
          </a:p>
        </p:txBody>
      </p:sp>
      <p:pic>
        <p:nvPicPr>
          <p:cNvPr id="6" name="Imagem 8">
            <a:extLst>
              <a:ext uri="{FF2B5EF4-FFF2-40B4-BE49-F238E27FC236}">
                <a16:creationId xmlns:a16="http://schemas.microsoft.com/office/drawing/2014/main" id="{9C8599EA-6AC1-4D0A-4503-2917DF05F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559279" y="3728766"/>
            <a:ext cx="3879011" cy="3902880"/>
          </a:xfrm>
          <a:prstGeom prst="rect">
            <a:avLst/>
          </a:prstGeom>
        </p:spPr>
      </p:pic>
      <p:pic>
        <p:nvPicPr>
          <p:cNvPr id="8" name="Imagem 8">
            <a:extLst>
              <a:ext uri="{FF2B5EF4-FFF2-40B4-BE49-F238E27FC236}">
                <a16:creationId xmlns:a16="http://schemas.microsoft.com/office/drawing/2014/main" id="{5F44D58E-13A5-103B-3F36-46AA280FD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925917" y="4357094"/>
            <a:ext cx="3792746" cy="3101203"/>
          </a:xfrm>
          <a:prstGeom prst="rect">
            <a:avLst/>
          </a:prstGeom>
        </p:spPr>
      </p:pic>
      <p:pic>
        <p:nvPicPr>
          <p:cNvPr id="10" name="Imagem 8">
            <a:extLst>
              <a:ext uri="{FF2B5EF4-FFF2-40B4-BE49-F238E27FC236}">
                <a16:creationId xmlns:a16="http://schemas.microsoft.com/office/drawing/2014/main" id="{7C9368BB-126B-55AC-429E-0570E5DCA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-459962" y="-585550"/>
            <a:ext cx="3505201" cy="3054818"/>
          </a:xfrm>
          <a:prstGeom prst="rect">
            <a:avLst/>
          </a:prstGeom>
        </p:spPr>
      </p:pic>
      <p:pic>
        <p:nvPicPr>
          <p:cNvPr id="12" name="Imagem 8">
            <a:extLst>
              <a:ext uri="{FF2B5EF4-FFF2-40B4-BE49-F238E27FC236}">
                <a16:creationId xmlns:a16="http://schemas.microsoft.com/office/drawing/2014/main" id="{6006A489-C09F-012A-84A9-A6113AAD1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545" y="-827087"/>
            <a:ext cx="4094670" cy="4247936"/>
          </a:xfrm>
          <a:prstGeom prst="rect">
            <a:avLst/>
          </a:prstGeom>
        </p:spPr>
      </p:pic>
      <p:pic>
        <p:nvPicPr>
          <p:cNvPr id="1026" name="Picture 2" descr="Estratégias para o gerenciamento de problemas na indústria de alimentos -  Food Safety Brazil">
            <a:extLst>
              <a:ext uri="{FF2B5EF4-FFF2-40B4-BE49-F238E27FC236}">
                <a16:creationId xmlns:a16="http://schemas.microsoft.com/office/drawing/2014/main" id="{D564F20D-EEF5-47EB-A501-481504D06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531" y="2586038"/>
            <a:ext cx="2705100" cy="246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365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035D1EDA-592A-2B4A-C127-22B9D26CF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3" y="0"/>
            <a:ext cx="12201525" cy="6848475"/>
          </a:xfrm>
          <a:prstGeom prst="rect">
            <a:avLst/>
          </a:prstGeom>
        </p:spPr>
      </p:pic>
      <p:pic>
        <p:nvPicPr>
          <p:cNvPr id="10" name="Imagem 10" descr="Logotipo, nome da empresa&#10;&#10;Descrição gerada automaticamente">
            <a:extLst>
              <a:ext uri="{FF2B5EF4-FFF2-40B4-BE49-F238E27FC236}">
                <a16:creationId xmlns:a16="http://schemas.microsoft.com/office/drawing/2014/main" id="{0F17BDDC-FCF0-156A-F901-56C96C7952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28760" y="2686361"/>
            <a:ext cx="5928360" cy="5962650"/>
          </a:xfrm>
        </p:spPr>
      </p:pic>
      <p:pic>
        <p:nvPicPr>
          <p:cNvPr id="9" name="Imagem 6" descr="Uma imagem contendo Logotipo&#10;&#10;Descrição gerada automaticamente">
            <a:extLst>
              <a:ext uri="{FF2B5EF4-FFF2-40B4-BE49-F238E27FC236}">
                <a16:creationId xmlns:a16="http://schemas.microsoft.com/office/drawing/2014/main" id="{FCD053A9-737F-4A23-B2A5-53E53F055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37360" y="-1208706"/>
            <a:ext cx="6781800" cy="6806532"/>
          </a:xfrm>
          <a:prstGeom prst="rect">
            <a:avLst/>
          </a:prstGeom>
        </p:spPr>
      </p:pic>
      <p:pic>
        <p:nvPicPr>
          <p:cNvPr id="6" name="Imagem 6" descr="Uma imagem contendo Logotipo&#10;&#10;Descrição gerada automaticamente">
            <a:extLst>
              <a:ext uri="{FF2B5EF4-FFF2-40B4-BE49-F238E27FC236}">
                <a16:creationId xmlns:a16="http://schemas.microsoft.com/office/drawing/2014/main" id="{44BC1949-BECD-46C2-808D-2B479FB13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02459" y="-2356343"/>
            <a:ext cx="6781800" cy="6806532"/>
          </a:xfrm>
          <a:prstGeom prst="rect">
            <a:avLst/>
          </a:prstGeom>
        </p:spPr>
      </p:pic>
      <p:pic>
        <p:nvPicPr>
          <p:cNvPr id="8" name="Picture 2" descr="Transmitir conhecimento não é apenas... Juliano Kimura - Pensador">
            <a:extLst>
              <a:ext uri="{FF2B5EF4-FFF2-40B4-BE49-F238E27FC236}">
                <a16:creationId xmlns:a16="http://schemas.microsoft.com/office/drawing/2014/main" id="{A7B7207E-CB27-432A-A2E5-A7123072F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354" y="1318037"/>
            <a:ext cx="4286250" cy="226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5CFB6F0-5E16-4D20-A48B-37C1FAC54C71}"/>
              </a:ext>
            </a:extLst>
          </p:cNvPr>
          <p:cNvSpPr txBox="1"/>
          <p:nvPr/>
        </p:nvSpPr>
        <p:spPr>
          <a:xfrm>
            <a:off x="7468002" y="3572076"/>
            <a:ext cx="2784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rgbClr val="002060"/>
                </a:solidFill>
              </a:rPr>
              <a:t>OBRIGADA!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704A671-7F62-4A97-9BF0-674D36ED81E4}"/>
              </a:ext>
            </a:extLst>
          </p:cNvPr>
          <p:cNvSpPr txBox="1"/>
          <p:nvPr/>
        </p:nvSpPr>
        <p:spPr>
          <a:xfrm>
            <a:off x="7275565" y="4450616"/>
            <a:ext cx="3135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Profa. Dra. Christianne Stroppa</a:t>
            </a:r>
          </a:p>
        </p:txBody>
      </p:sp>
    </p:spTree>
    <p:extLst>
      <p:ext uri="{BB962C8B-B14F-4D97-AF65-F5344CB8AC3E}">
        <p14:creationId xmlns:p14="http://schemas.microsoft.com/office/powerpoint/2010/main" val="1908572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6F1D8699-067D-4768-9F87-3E302B37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3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950BAB-F521-4A52-A263-D10578977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087726-EFA7-48B6-8527-80902BB55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972B62-9819-493C-A305-2C04A2D43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A9C3C8B7-4D88-183F-E793-03D3D0214E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10" y="-23269"/>
            <a:ext cx="12178665" cy="2032635"/>
          </a:xfrm>
        </p:spPr>
      </p:pic>
      <p:pic>
        <p:nvPicPr>
          <p:cNvPr id="7" name="Imagem 7">
            <a:extLst>
              <a:ext uri="{FF2B5EF4-FFF2-40B4-BE49-F238E27FC236}">
                <a16:creationId xmlns:a16="http://schemas.microsoft.com/office/drawing/2014/main" id="{6B6CE539-51D1-5217-6459-9AA396F92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7240" y="-225726"/>
            <a:ext cx="2743200" cy="2752692"/>
          </a:xfrm>
          <a:prstGeom prst="rect">
            <a:avLst/>
          </a:prstGeom>
        </p:spPr>
      </p:pic>
      <p:pic>
        <p:nvPicPr>
          <p:cNvPr id="11" name="Imagem 11" descr="Uma imagem contendo Forma&#10;&#10;Descrição gerada automaticamente">
            <a:extLst>
              <a:ext uri="{FF2B5EF4-FFF2-40B4-BE49-F238E27FC236}">
                <a16:creationId xmlns:a16="http://schemas.microsoft.com/office/drawing/2014/main" id="{205632B3-2509-97A2-FBDD-34617DB71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957303" y="-221878"/>
            <a:ext cx="2636520" cy="275269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51D3F54-75EF-33EF-3FE7-58A79E66B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2" y="584791"/>
            <a:ext cx="9932896" cy="1148665"/>
          </a:xfrm>
        </p:spPr>
        <p:txBody>
          <a:bodyPr>
            <a:normAutofit/>
          </a:bodyPr>
          <a:lstStyle/>
          <a:p>
            <a:r>
              <a:rPr lang="pt-BR" dirty="0"/>
              <a:t>princípios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20EFC95-00B9-44CF-901B-A6F627EA6635}"/>
              </a:ext>
            </a:extLst>
          </p:cNvPr>
          <p:cNvSpPr txBox="1"/>
          <p:nvPr/>
        </p:nvSpPr>
        <p:spPr>
          <a:xfrm>
            <a:off x="896715" y="2166410"/>
            <a:ext cx="5680366" cy="405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Art. 5º.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 err="1"/>
              <a:t>legalidade</a:t>
            </a:r>
            <a:r>
              <a:rPr lang="en-US" sz="2200" dirty="0"/>
              <a:t>, da </a:t>
            </a:r>
            <a:r>
              <a:rPr lang="en-US" sz="2200" dirty="0" err="1"/>
              <a:t>impessoalidade</a:t>
            </a:r>
            <a:r>
              <a:rPr lang="en-US" sz="2200" dirty="0"/>
              <a:t>, da </a:t>
            </a:r>
            <a:r>
              <a:rPr lang="en-US" sz="2200" dirty="0" err="1">
                <a:solidFill>
                  <a:srgbClr val="FF0000"/>
                </a:solidFill>
              </a:rPr>
              <a:t>moralidade</a:t>
            </a:r>
            <a:r>
              <a:rPr lang="en-US" sz="2200" dirty="0"/>
              <a:t>, da </a:t>
            </a:r>
            <a:r>
              <a:rPr lang="en-US" sz="2200" dirty="0" err="1"/>
              <a:t>publicidade</a:t>
            </a:r>
            <a:r>
              <a:rPr lang="en-US" sz="2200" dirty="0"/>
              <a:t>, da </a:t>
            </a:r>
            <a:r>
              <a:rPr lang="en-US" sz="2200" dirty="0" err="1"/>
              <a:t>eficiência</a:t>
            </a:r>
            <a:r>
              <a:rPr lang="en-US" sz="2200" dirty="0"/>
              <a:t>, do </a:t>
            </a:r>
            <a:r>
              <a:rPr lang="en-US" sz="2200" dirty="0">
                <a:solidFill>
                  <a:srgbClr val="FF0000"/>
                </a:solidFill>
              </a:rPr>
              <a:t>interesse </a:t>
            </a:r>
            <a:r>
              <a:rPr lang="en-US" sz="2200" dirty="0" err="1">
                <a:solidFill>
                  <a:srgbClr val="FF0000"/>
                </a:solidFill>
              </a:rPr>
              <a:t>público</a:t>
            </a:r>
            <a:r>
              <a:rPr lang="en-US" sz="2200" dirty="0"/>
              <a:t>, da </a:t>
            </a:r>
            <a:r>
              <a:rPr lang="en-US" sz="2200" dirty="0" err="1">
                <a:solidFill>
                  <a:srgbClr val="FF0000"/>
                </a:solidFill>
              </a:rPr>
              <a:t>probidade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administrativa</a:t>
            </a:r>
            <a:r>
              <a:rPr lang="en-US" sz="2200" dirty="0"/>
              <a:t>, da </a:t>
            </a:r>
            <a:r>
              <a:rPr lang="en-US" sz="2200" dirty="0" err="1"/>
              <a:t>igualdade</a:t>
            </a:r>
            <a:r>
              <a:rPr lang="en-US" sz="2200" dirty="0"/>
              <a:t>, do </a:t>
            </a:r>
            <a:r>
              <a:rPr lang="en-US" sz="2200" dirty="0" err="1"/>
              <a:t>planejamento</a:t>
            </a:r>
            <a:r>
              <a:rPr lang="en-US" sz="2200" dirty="0"/>
              <a:t>, da </a:t>
            </a:r>
            <a:r>
              <a:rPr lang="en-US" sz="2200" dirty="0" err="1"/>
              <a:t>transparência</a:t>
            </a:r>
            <a:r>
              <a:rPr lang="en-US" sz="2200" dirty="0"/>
              <a:t>, da </a:t>
            </a:r>
            <a:r>
              <a:rPr lang="en-US" sz="2200" dirty="0" err="1"/>
              <a:t>eficácia</a:t>
            </a:r>
            <a:r>
              <a:rPr lang="en-US" sz="2200" dirty="0"/>
              <a:t>, da </a:t>
            </a:r>
            <a:r>
              <a:rPr lang="en-US" sz="2200" dirty="0" err="1"/>
              <a:t>segregação</a:t>
            </a:r>
            <a:r>
              <a:rPr lang="en-US" sz="2200" dirty="0"/>
              <a:t> de </a:t>
            </a:r>
            <a:r>
              <a:rPr lang="en-US" sz="2200" dirty="0" err="1"/>
              <a:t>funções</a:t>
            </a:r>
            <a:r>
              <a:rPr lang="en-US" sz="2200" dirty="0"/>
              <a:t>, da </a:t>
            </a:r>
            <a:r>
              <a:rPr lang="en-US" sz="2200" dirty="0" err="1">
                <a:solidFill>
                  <a:srgbClr val="FF0000"/>
                </a:solidFill>
              </a:rPr>
              <a:t>motivação</a:t>
            </a:r>
            <a:r>
              <a:rPr lang="en-US" sz="2200" dirty="0"/>
              <a:t>, da </a:t>
            </a:r>
            <a:r>
              <a:rPr lang="en-US" sz="2200" dirty="0" err="1"/>
              <a:t>vinculação</a:t>
            </a:r>
            <a:r>
              <a:rPr lang="en-US" sz="2200" dirty="0"/>
              <a:t> </a:t>
            </a:r>
            <a:r>
              <a:rPr lang="en-US" sz="2200" dirty="0" err="1"/>
              <a:t>ao</a:t>
            </a:r>
            <a:r>
              <a:rPr lang="en-US" sz="2200" dirty="0"/>
              <a:t> </a:t>
            </a:r>
            <a:r>
              <a:rPr lang="en-US" sz="2200" dirty="0" err="1"/>
              <a:t>edital</a:t>
            </a:r>
            <a:r>
              <a:rPr lang="en-US" sz="2200" dirty="0"/>
              <a:t>, do </a:t>
            </a:r>
            <a:r>
              <a:rPr lang="en-US" sz="2200" dirty="0" err="1"/>
              <a:t>julgamento</a:t>
            </a:r>
            <a:r>
              <a:rPr lang="en-US" sz="2200" dirty="0"/>
              <a:t> </a:t>
            </a:r>
            <a:r>
              <a:rPr lang="en-US" sz="2200" dirty="0" err="1"/>
              <a:t>objetivo</a:t>
            </a:r>
            <a:r>
              <a:rPr lang="en-US" sz="2200" dirty="0"/>
              <a:t>, da </a:t>
            </a:r>
            <a:r>
              <a:rPr lang="en-US" sz="2200" dirty="0" err="1"/>
              <a:t>segurança</a:t>
            </a:r>
            <a:r>
              <a:rPr lang="en-US" sz="2200" dirty="0"/>
              <a:t> </a:t>
            </a:r>
            <a:r>
              <a:rPr lang="en-US" sz="2200" dirty="0" err="1"/>
              <a:t>jurídica</a:t>
            </a:r>
            <a:r>
              <a:rPr lang="en-US" sz="2200" dirty="0"/>
              <a:t>, da </a:t>
            </a:r>
            <a:r>
              <a:rPr lang="en-US" sz="2200" dirty="0" err="1">
                <a:solidFill>
                  <a:srgbClr val="FF0000"/>
                </a:solidFill>
              </a:rPr>
              <a:t>razoabilidade</a:t>
            </a:r>
            <a:r>
              <a:rPr lang="en-US" sz="2200" dirty="0"/>
              <a:t>, da </a:t>
            </a:r>
            <a:r>
              <a:rPr lang="en-US" sz="2200" dirty="0" err="1"/>
              <a:t>competitividade</a:t>
            </a:r>
            <a:r>
              <a:rPr lang="en-US" sz="2200" dirty="0"/>
              <a:t>, da </a:t>
            </a:r>
            <a:r>
              <a:rPr lang="en-US" sz="2200" dirty="0" err="1">
                <a:solidFill>
                  <a:srgbClr val="FF0000"/>
                </a:solidFill>
              </a:rPr>
              <a:t>proporcionalidade</a:t>
            </a:r>
            <a:r>
              <a:rPr lang="en-US" sz="2200" dirty="0"/>
              <a:t>, da </a:t>
            </a:r>
            <a:r>
              <a:rPr lang="en-US" sz="2200" dirty="0" err="1"/>
              <a:t>celeridade</a:t>
            </a:r>
            <a:r>
              <a:rPr lang="en-US" sz="2200" dirty="0"/>
              <a:t>, da </a:t>
            </a:r>
            <a:r>
              <a:rPr lang="en-US" sz="2200" dirty="0" err="1">
                <a:solidFill>
                  <a:srgbClr val="FF0000"/>
                </a:solidFill>
              </a:rPr>
              <a:t>economicidade</a:t>
            </a:r>
            <a:r>
              <a:rPr lang="en-US" sz="2200" dirty="0"/>
              <a:t> e do </a:t>
            </a:r>
            <a:r>
              <a:rPr lang="en-US" sz="2200" dirty="0" err="1"/>
              <a:t>desenvolvimento</a:t>
            </a:r>
            <a:r>
              <a:rPr lang="en-US" sz="2200" dirty="0"/>
              <a:t> </a:t>
            </a:r>
            <a:r>
              <a:rPr lang="en-US" sz="2200" dirty="0" err="1"/>
              <a:t>nacional</a:t>
            </a:r>
            <a:r>
              <a:rPr lang="en-US" sz="2200" dirty="0"/>
              <a:t> </a:t>
            </a:r>
            <a:r>
              <a:rPr lang="en-US" sz="2200" dirty="0" err="1"/>
              <a:t>sustentável</a:t>
            </a:r>
            <a:r>
              <a:rPr lang="en-US" sz="2200" dirty="0"/>
              <a:t>, </a:t>
            </a:r>
            <a:r>
              <a:rPr lang="en-US" sz="2200" dirty="0" err="1"/>
              <a:t>assim</a:t>
            </a:r>
            <a:r>
              <a:rPr lang="en-US" sz="2200" dirty="0"/>
              <a:t> </a:t>
            </a:r>
            <a:r>
              <a:rPr lang="en-US" sz="2200" dirty="0" err="1"/>
              <a:t>como</a:t>
            </a:r>
            <a:r>
              <a:rPr lang="en-US" sz="2200" dirty="0"/>
              <a:t> as </a:t>
            </a:r>
            <a:r>
              <a:rPr lang="en-US" sz="2200" dirty="0" err="1"/>
              <a:t>disposições</a:t>
            </a:r>
            <a:r>
              <a:rPr lang="en-US" sz="2200" dirty="0"/>
              <a:t> do </a:t>
            </a:r>
            <a:r>
              <a:rPr lang="en-US" sz="2200" dirty="0" err="1"/>
              <a:t>Decreto</a:t>
            </a:r>
            <a:r>
              <a:rPr lang="en-US" sz="2200" dirty="0"/>
              <a:t>-Lei nº 4.657, de 4 de </a:t>
            </a:r>
            <a:r>
              <a:rPr lang="en-US" sz="2200" dirty="0" err="1"/>
              <a:t>setembro</a:t>
            </a:r>
            <a:r>
              <a:rPr lang="en-US" sz="2200" dirty="0"/>
              <a:t> de 1942 (Lei de </a:t>
            </a:r>
            <a:r>
              <a:rPr lang="en-US" sz="2200" dirty="0" err="1"/>
              <a:t>Introdução</a:t>
            </a:r>
            <a:r>
              <a:rPr lang="en-US" sz="2200" dirty="0"/>
              <a:t> </a:t>
            </a:r>
            <a:r>
              <a:rPr lang="en-US" sz="2200" dirty="0" err="1"/>
              <a:t>às</a:t>
            </a:r>
            <a:r>
              <a:rPr lang="en-US" sz="2200" dirty="0"/>
              <a:t> </a:t>
            </a:r>
            <a:r>
              <a:rPr lang="en-US" sz="2200" dirty="0" err="1"/>
              <a:t>Normas</a:t>
            </a:r>
            <a:r>
              <a:rPr lang="en-US" sz="2200" dirty="0"/>
              <a:t> do </a:t>
            </a:r>
            <a:r>
              <a:rPr lang="en-US" sz="2200" dirty="0" err="1"/>
              <a:t>Direito</a:t>
            </a:r>
            <a:r>
              <a:rPr lang="en-US" sz="2200" dirty="0"/>
              <a:t> </a:t>
            </a:r>
            <a:r>
              <a:rPr lang="en-US" sz="2200" dirty="0" err="1"/>
              <a:t>Brasileiro</a:t>
            </a:r>
            <a:r>
              <a:rPr lang="en-US" sz="2200" dirty="0"/>
              <a:t>). </a:t>
            </a:r>
          </a:p>
        </p:txBody>
      </p:sp>
      <p:pic>
        <p:nvPicPr>
          <p:cNvPr id="24" name="Imagem 23" descr="15 Princípios Orçamentários para serem lembrados.">
            <a:extLst>
              <a:ext uri="{FF2B5EF4-FFF2-40B4-BE49-F238E27FC236}">
                <a16:creationId xmlns:a16="http://schemas.microsoft.com/office/drawing/2014/main" id="{BB06FBD2-D896-4DEE-9616-36F7101A49A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2108" y="2821821"/>
            <a:ext cx="3583036" cy="257876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123346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6F1D8699-067D-4768-9F87-3E302B37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3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950BAB-F521-4A52-A263-D10578977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087726-EFA7-48B6-8527-80902BB55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972B62-9819-493C-A305-2C04A2D43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A9C3C8B7-4D88-183F-E793-03D3D0214E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10" y="-23269"/>
            <a:ext cx="12178665" cy="2032635"/>
          </a:xfrm>
        </p:spPr>
      </p:pic>
      <p:pic>
        <p:nvPicPr>
          <p:cNvPr id="7" name="Imagem 7">
            <a:extLst>
              <a:ext uri="{FF2B5EF4-FFF2-40B4-BE49-F238E27FC236}">
                <a16:creationId xmlns:a16="http://schemas.microsoft.com/office/drawing/2014/main" id="{6B6CE539-51D1-5217-6459-9AA396F92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7240" y="-225726"/>
            <a:ext cx="2743200" cy="2752692"/>
          </a:xfrm>
          <a:prstGeom prst="rect">
            <a:avLst/>
          </a:prstGeom>
        </p:spPr>
      </p:pic>
      <p:pic>
        <p:nvPicPr>
          <p:cNvPr id="11" name="Imagem 11" descr="Uma imagem contendo Forma&#10;&#10;Descrição gerada automaticamente">
            <a:extLst>
              <a:ext uri="{FF2B5EF4-FFF2-40B4-BE49-F238E27FC236}">
                <a16:creationId xmlns:a16="http://schemas.microsoft.com/office/drawing/2014/main" id="{205632B3-2509-97A2-FBDD-34617DB71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957303" y="-221878"/>
            <a:ext cx="2636520" cy="275269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51D3F54-75EF-33EF-3FE7-58A79E66B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2" y="584791"/>
            <a:ext cx="9932896" cy="1148665"/>
          </a:xfrm>
        </p:spPr>
        <p:txBody>
          <a:bodyPr>
            <a:normAutofit/>
          </a:bodyPr>
          <a:lstStyle/>
          <a:p>
            <a:r>
              <a:rPr lang="pt-BR" dirty="0"/>
              <a:t>objetivos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20EFC95-00B9-44CF-901B-A6F627EA6635}"/>
              </a:ext>
            </a:extLst>
          </p:cNvPr>
          <p:cNvSpPr txBox="1"/>
          <p:nvPr/>
        </p:nvSpPr>
        <p:spPr>
          <a:xfrm>
            <a:off x="910570" y="2249540"/>
            <a:ext cx="5680366" cy="374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Art. 11.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I – </a:t>
            </a:r>
            <a:r>
              <a:rPr lang="en-US" sz="2200" dirty="0" err="1"/>
              <a:t>assegurar</a:t>
            </a:r>
            <a:r>
              <a:rPr lang="en-US" sz="2200" dirty="0"/>
              <a:t> a </a:t>
            </a:r>
            <a:r>
              <a:rPr lang="en-US" sz="2200" dirty="0" err="1">
                <a:solidFill>
                  <a:srgbClr val="FF0000"/>
                </a:solidFill>
              </a:rPr>
              <a:t>seleção</a:t>
            </a:r>
            <a:r>
              <a:rPr lang="en-US" sz="2200" dirty="0">
                <a:solidFill>
                  <a:srgbClr val="FF0000"/>
                </a:solidFill>
              </a:rPr>
              <a:t> da </a:t>
            </a:r>
            <a:r>
              <a:rPr lang="en-US" sz="2200" dirty="0" err="1">
                <a:solidFill>
                  <a:srgbClr val="FF0000"/>
                </a:solidFill>
              </a:rPr>
              <a:t>proposta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apta</a:t>
            </a:r>
            <a:r>
              <a:rPr lang="en-US" sz="2200" dirty="0">
                <a:solidFill>
                  <a:srgbClr val="FF0000"/>
                </a:solidFill>
              </a:rPr>
              <a:t> a </a:t>
            </a:r>
            <a:r>
              <a:rPr lang="en-US" sz="2200" dirty="0" err="1">
                <a:solidFill>
                  <a:srgbClr val="FF0000"/>
                </a:solidFill>
              </a:rPr>
              <a:t>gerar</a:t>
            </a:r>
            <a:r>
              <a:rPr lang="en-US" sz="2200" dirty="0">
                <a:solidFill>
                  <a:srgbClr val="FF0000"/>
                </a:solidFill>
              </a:rPr>
              <a:t> o </a:t>
            </a:r>
            <a:r>
              <a:rPr lang="en-US" sz="2200" dirty="0" err="1">
                <a:solidFill>
                  <a:srgbClr val="FF0000"/>
                </a:solidFill>
              </a:rPr>
              <a:t>resultado</a:t>
            </a:r>
            <a:r>
              <a:rPr lang="en-US" sz="2200" dirty="0">
                <a:solidFill>
                  <a:srgbClr val="FF0000"/>
                </a:solidFill>
              </a:rPr>
              <a:t> de </a:t>
            </a:r>
            <a:r>
              <a:rPr lang="en-US" sz="2200" dirty="0" err="1">
                <a:solidFill>
                  <a:srgbClr val="FF0000"/>
                </a:solidFill>
              </a:rPr>
              <a:t>contratação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mais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vantajoso</a:t>
            </a:r>
            <a:r>
              <a:rPr lang="en-US" sz="2200" dirty="0"/>
              <a:t> para a </a:t>
            </a:r>
            <a:r>
              <a:rPr lang="en-US" sz="2200" dirty="0" err="1"/>
              <a:t>Administração</a:t>
            </a:r>
            <a:r>
              <a:rPr lang="en-US" sz="2200" dirty="0"/>
              <a:t> </a:t>
            </a:r>
            <a:r>
              <a:rPr lang="en-US" sz="2200" dirty="0" err="1"/>
              <a:t>Pública</a:t>
            </a:r>
            <a:r>
              <a:rPr lang="en-US" sz="2200" dirty="0"/>
              <a:t>, inclusive no que se </a:t>
            </a:r>
            <a:r>
              <a:rPr lang="en-US" sz="2200" dirty="0" err="1"/>
              <a:t>refere</a:t>
            </a:r>
            <a:r>
              <a:rPr lang="en-US" sz="2200" dirty="0"/>
              <a:t> </a:t>
            </a:r>
            <a:r>
              <a:rPr lang="en-US" sz="2200" dirty="0" err="1"/>
              <a:t>ao</a:t>
            </a:r>
            <a:r>
              <a:rPr lang="en-US" sz="2200" dirty="0"/>
              <a:t> </a:t>
            </a:r>
            <a:r>
              <a:rPr lang="en-US" sz="2200" dirty="0" err="1"/>
              <a:t>ciclo</a:t>
            </a:r>
            <a:r>
              <a:rPr lang="en-US" sz="2200" dirty="0"/>
              <a:t> de </a:t>
            </a:r>
            <a:r>
              <a:rPr lang="en-US" sz="2200" dirty="0" err="1"/>
              <a:t>vida</a:t>
            </a:r>
            <a:r>
              <a:rPr lang="en-US" sz="2200" dirty="0"/>
              <a:t> do </a:t>
            </a:r>
            <a:r>
              <a:rPr lang="en-US" sz="2200" dirty="0" err="1"/>
              <a:t>objeto</a:t>
            </a:r>
            <a:r>
              <a:rPr lang="en-US" sz="2200" dirty="0"/>
              <a:t>;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II – </a:t>
            </a:r>
            <a:r>
              <a:rPr lang="en-US" sz="2200" dirty="0" err="1"/>
              <a:t>assegurar</a:t>
            </a:r>
            <a:r>
              <a:rPr lang="en-US" sz="2200" dirty="0"/>
              <a:t> </a:t>
            </a:r>
            <a:r>
              <a:rPr lang="en-US" sz="2200" dirty="0" err="1"/>
              <a:t>tratamento</a:t>
            </a:r>
            <a:r>
              <a:rPr lang="en-US" sz="2200" dirty="0"/>
              <a:t> </a:t>
            </a:r>
            <a:r>
              <a:rPr lang="en-US" sz="2200" dirty="0" err="1"/>
              <a:t>isonômico</a:t>
            </a:r>
            <a:r>
              <a:rPr lang="en-US" sz="2200" dirty="0"/>
              <a:t> entre </a:t>
            </a:r>
            <a:r>
              <a:rPr lang="en-US" sz="2200" dirty="0" err="1"/>
              <a:t>os</a:t>
            </a:r>
            <a:r>
              <a:rPr lang="en-US" sz="2200" dirty="0"/>
              <a:t> </a:t>
            </a:r>
            <a:r>
              <a:rPr lang="en-US" sz="2200" dirty="0" err="1"/>
              <a:t>licitantes</a:t>
            </a:r>
            <a:r>
              <a:rPr lang="en-US" sz="2200" dirty="0"/>
              <a:t>, </a:t>
            </a:r>
            <a:r>
              <a:rPr lang="en-US" sz="2200" dirty="0" err="1"/>
              <a:t>bem</a:t>
            </a:r>
            <a:r>
              <a:rPr lang="en-US" sz="2200" dirty="0"/>
              <a:t> </a:t>
            </a:r>
            <a:r>
              <a:rPr lang="en-US" sz="2200" dirty="0" err="1"/>
              <a:t>como</a:t>
            </a:r>
            <a:r>
              <a:rPr lang="en-US" sz="2200" dirty="0"/>
              <a:t> a </a:t>
            </a:r>
            <a:r>
              <a:rPr lang="en-US" sz="2200" dirty="0" err="1"/>
              <a:t>justa</a:t>
            </a:r>
            <a:r>
              <a:rPr lang="en-US" sz="2200" dirty="0"/>
              <a:t> </a:t>
            </a:r>
            <a:r>
              <a:rPr lang="en-US" sz="2200" dirty="0" err="1"/>
              <a:t>competição</a:t>
            </a:r>
            <a:r>
              <a:rPr lang="en-US" sz="2200" dirty="0"/>
              <a:t>;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III – </a:t>
            </a:r>
            <a:r>
              <a:rPr lang="en-US" sz="2200" dirty="0" err="1"/>
              <a:t>evitar</a:t>
            </a:r>
            <a:r>
              <a:rPr lang="en-US" sz="2200" dirty="0"/>
              <a:t> </a:t>
            </a:r>
            <a:r>
              <a:rPr lang="en-US" sz="2200" dirty="0" err="1"/>
              <a:t>contratações</a:t>
            </a:r>
            <a:r>
              <a:rPr lang="en-US" sz="2200" dirty="0"/>
              <a:t> com </a:t>
            </a:r>
            <a:r>
              <a:rPr lang="en-US" sz="2200" dirty="0" err="1">
                <a:solidFill>
                  <a:srgbClr val="FF0000"/>
                </a:solidFill>
              </a:rPr>
              <a:t>sobrepreço</a:t>
            </a:r>
            <a:r>
              <a:rPr lang="en-US" sz="2200" dirty="0"/>
              <a:t> </a:t>
            </a:r>
            <a:r>
              <a:rPr lang="en-US" sz="2200" dirty="0" err="1"/>
              <a:t>ou</a:t>
            </a:r>
            <a:r>
              <a:rPr lang="en-US" sz="2200" dirty="0"/>
              <a:t> com </a:t>
            </a:r>
            <a:r>
              <a:rPr lang="en-US" sz="2200" dirty="0" err="1"/>
              <a:t>preços</a:t>
            </a:r>
            <a:r>
              <a:rPr lang="en-US" sz="2200" dirty="0"/>
              <a:t> </a:t>
            </a:r>
            <a:r>
              <a:rPr lang="en-US" sz="2200" dirty="0" err="1"/>
              <a:t>manifestamente</a:t>
            </a:r>
            <a:r>
              <a:rPr lang="en-US" sz="2200" dirty="0"/>
              <a:t> </a:t>
            </a:r>
            <a:r>
              <a:rPr lang="en-US" sz="2200" dirty="0" err="1"/>
              <a:t>inexequíveis</a:t>
            </a:r>
            <a:r>
              <a:rPr lang="en-US" sz="2200" dirty="0"/>
              <a:t> e </a:t>
            </a:r>
            <a:r>
              <a:rPr lang="en-US" sz="2200" dirty="0" err="1">
                <a:solidFill>
                  <a:srgbClr val="FF0000"/>
                </a:solidFill>
              </a:rPr>
              <a:t>superfaturamento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execução</a:t>
            </a:r>
            <a:r>
              <a:rPr lang="en-US" sz="2200" dirty="0"/>
              <a:t> dos </a:t>
            </a:r>
            <a:r>
              <a:rPr lang="en-US" sz="2200" dirty="0" err="1"/>
              <a:t>contratos</a:t>
            </a:r>
            <a:r>
              <a:rPr lang="en-US" sz="2200" dirty="0"/>
              <a:t>;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IV – </a:t>
            </a:r>
            <a:r>
              <a:rPr lang="en-US" sz="2200" dirty="0" err="1"/>
              <a:t>incentivar</a:t>
            </a:r>
            <a:r>
              <a:rPr lang="en-US" sz="2200" dirty="0"/>
              <a:t> a </a:t>
            </a:r>
            <a:r>
              <a:rPr lang="en-US" sz="2200" dirty="0" err="1"/>
              <a:t>inovação</a:t>
            </a:r>
            <a:r>
              <a:rPr lang="en-US" sz="2200" dirty="0"/>
              <a:t> e o </a:t>
            </a:r>
            <a:r>
              <a:rPr lang="en-US" sz="2200" dirty="0" err="1"/>
              <a:t>desenvolvimento</a:t>
            </a:r>
            <a:r>
              <a:rPr lang="en-US" sz="2200" dirty="0"/>
              <a:t> </a:t>
            </a:r>
            <a:r>
              <a:rPr lang="en-US" sz="2200" dirty="0" err="1"/>
              <a:t>nacional</a:t>
            </a:r>
            <a:r>
              <a:rPr lang="en-US" sz="2200" dirty="0"/>
              <a:t> </a:t>
            </a:r>
            <a:r>
              <a:rPr lang="en-US" sz="2200" dirty="0" err="1"/>
              <a:t>sustentável</a:t>
            </a:r>
            <a:r>
              <a:rPr lang="en-US" sz="2200" dirty="0"/>
              <a:t>.</a:t>
            </a:r>
          </a:p>
        </p:txBody>
      </p:sp>
      <p:pic>
        <p:nvPicPr>
          <p:cNvPr id="25" name="Imagem 4">
            <a:extLst>
              <a:ext uri="{FF2B5EF4-FFF2-40B4-BE49-F238E27FC236}">
                <a16:creationId xmlns:a16="http://schemas.microsoft.com/office/drawing/2014/main" id="{1BA6A820-C188-4588-93FC-6D4CE57446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r="19660" b="1"/>
          <a:stretch/>
        </p:blipFill>
        <p:spPr bwMode="auto">
          <a:xfrm>
            <a:off x="8245096" y="2032635"/>
            <a:ext cx="3493008" cy="4822458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264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615AEC-4197-B737-4188-E003CC98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Elementos do </a:t>
            </a:r>
            <a:r>
              <a:rPr lang="pt-BR" dirty="0" err="1"/>
              <a:t>etp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33FDD4-D11A-9486-697A-325BB1E0F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Art . 18, §1º O </a:t>
            </a:r>
            <a:r>
              <a:rPr lang="en-US" sz="2400" dirty="0" err="1"/>
              <a:t>estudo</a:t>
            </a:r>
            <a:r>
              <a:rPr lang="en-US" sz="2400" dirty="0"/>
              <a:t> </a:t>
            </a:r>
            <a:r>
              <a:rPr lang="en-US" sz="2400" dirty="0" err="1"/>
              <a:t>técnico</a:t>
            </a:r>
            <a:r>
              <a:rPr lang="en-US" sz="2400" dirty="0"/>
              <a:t> </a:t>
            </a:r>
            <a:r>
              <a:rPr lang="en-US" sz="2400" dirty="0" err="1"/>
              <a:t>preliminar</a:t>
            </a:r>
            <a:r>
              <a:rPr lang="en-US" sz="2400" dirty="0"/>
              <a:t> </a:t>
            </a:r>
            <a:r>
              <a:rPr lang="en-US" sz="2400" dirty="0" err="1"/>
              <a:t>deverá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evidenciar</a:t>
            </a:r>
            <a:r>
              <a:rPr lang="en-US" sz="2400" dirty="0">
                <a:solidFill>
                  <a:srgbClr val="FF0000"/>
                </a:solidFill>
              </a:rPr>
              <a:t> o </a:t>
            </a:r>
            <a:r>
              <a:rPr lang="en-US" sz="2400" dirty="0" err="1">
                <a:solidFill>
                  <a:srgbClr val="FF0000"/>
                </a:solidFill>
              </a:rPr>
              <a:t>problema</a:t>
            </a:r>
            <a:r>
              <a:rPr lang="en-US" sz="2400" dirty="0">
                <a:solidFill>
                  <a:srgbClr val="FF0000"/>
                </a:solidFill>
              </a:rPr>
              <a:t> a ser </a:t>
            </a:r>
            <a:r>
              <a:rPr lang="en-US" sz="2400" dirty="0" err="1">
                <a:solidFill>
                  <a:srgbClr val="FF0000"/>
                </a:solidFill>
              </a:rPr>
              <a:t>resolvido</a:t>
            </a:r>
            <a:r>
              <a:rPr lang="en-US" sz="2400" dirty="0">
                <a:solidFill>
                  <a:srgbClr val="FF0000"/>
                </a:solidFill>
              </a:rPr>
              <a:t> e a </a:t>
            </a:r>
            <a:r>
              <a:rPr lang="en-US" sz="2400" dirty="0" err="1">
                <a:solidFill>
                  <a:srgbClr val="FF0000"/>
                </a:solidFill>
              </a:rPr>
              <a:t>sua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melhor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solução</a:t>
            </a:r>
            <a:r>
              <a:rPr lang="en-US" sz="2400" dirty="0"/>
              <a:t>, de modo a </a:t>
            </a:r>
            <a:r>
              <a:rPr lang="en-US" sz="2400" dirty="0" err="1"/>
              <a:t>permitir</a:t>
            </a:r>
            <a:r>
              <a:rPr lang="en-US" sz="2400" dirty="0"/>
              <a:t> a </a:t>
            </a:r>
            <a:r>
              <a:rPr lang="en-US" sz="2400" dirty="0" err="1"/>
              <a:t>avaliação</a:t>
            </a:r>
            <a:r>
              <a:rPr lang="en-US" sz="2400" dirty="0"/>
              <a:t> da </a:t>
            </a:r>
            <a:r>
              <a:rPr lang="en-US" sz="2400" dirty="0" err="1"/>
              <a:t>viabilidade</a:t>
            </a:r>
            <a:r>
              <a:rPr lang="en-US" sz="2400" dirty="0"/>
              <a:t> </a:t>
            </a:r>
            <a:r>
              <a:rPr lang="en-US" sz="2400" dirty="0" err="1"/>
              <a:t>técnica</a:t>
            </a:r>
            <a:r>
              <a:rPr lang="en-US" sz="2400" dirty="0"/>
              <a:t> e </a:t>
            </a:r>
            <a:r>
              <a:rPr lang="en-US" sz="2400" dirty="0" err="1"/>
              <a:t>econômica</a:t>
            </a:r>
            <a:r>
              <a:rPr lang="en-US" sz="2400" dirty="0"/>
              <a:t> da </a:t>
            </a:r>
            <a:r>
              <a:rPr lang="en-US" sz="2400" dirty="0" err="1"/>
              <a:t>contratação</a:t>
            </a:r>
            <a:r>
              <a:rPr lang="en-US" sz="2400" dirty="0"/>
              <a:t>, e </a:t>
            </a:r>
            <a:r>
              <a:rPr lang="en-US" sz="2400" dirty="0" err="1"/>
              <a:t>conterá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seguintes</a:t>
            </a:r>
            <a:r>
              <a:rPr lang="en-US" sz="2400" dirty="0"/>
              <a:t> </a:t>
            </a:r>
            <a:r>
              <a:rPr lang="en-US" sz="2400" dirty="0" err="1"/>
              <a:t>elementos</a:t>
            </a:r>
            <a:r>
              <a:rPr lang="en-US" sz="2400" dirty="0"/>
              <a:t>:</a:t>
            </a:r>
          </a:p>
          <a:p>
            <a:pPr indent="-114300">
              <a:lnSpc>
                <a:spcPct val="9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descrição</a:t>
            </a:r>
            <a:r>
              <a:rPr lang="en-US" sz="2400" dirty="0">
                <a:solidFill>
                  <a:srgbClr val="FF0000"/>
                </a:solidFill>
              </a:rPr>
              <a:t> da </a:t>
            </a:r>
            <a:r>
              <a:rPr lang="en-US" sz="2400" dirty="0" err="1">
                <a:solidFill>
                  <a:srgbClr val="FF0000"/>
                </a:solidFill>
              </a:rPr>
              <a:t>necessidade</a:t>
            </a:r>
            <a:r>
              <a:rPr lang="en-US" sz="2400" dirty="0">
                <a:solidFill>
                  <a:srgbClr val="FF0000"/>
                </a:solidFill>
              </a:rPr>
              <a:t> da </a:t>
            </a:r>
            <a:r>
              <a:rPr lang="en-US" sz="2400" dirty="0" err="1">
                <a:solidFill>
                  <a:srgbClr val="FF0000"/>
                </a:solidFill>
              </a:rPr>
              <a:t>contratação</a:t>
            </a:r>
            <a:endParaRPr lang="en-US" sz="2400" dirty="0">
              <a:solidFill>
                <a:srgbClr val="FF0000"/>
              </a:solidFill>
            </a:endParaRPr>
          </a:p>
          <a:p>
            <a:pPr indent="-114300">
              <a:lnSpc>
                <a:spcPct val="90000"/>
              </a:lnSpc>
            </a:pPr>
            <a:r>
              <a:rPr lang="en-US" sz="2400" dirty="0" err="1"/>
              <a:t>previsão</a:t>
            </a:r>
            <a:r>
              <a:rPr lang="en-US" sz="2400" dirty="0"/>
              <a:t> da </a:t>
            </a:r>
            <a:r>
              <a:rPr lang="en-US" sz="2400" dirty="0" err="1"/>
              <a:t>contratação</a:t>
            </a:r>
            <a:r>
              <a:rPr lang="en-US" sz="2400" dirty="0"/>
              <a:t> no </a:t>
            </a:r>
            <a:r>
              <a:rPr lang="en-US" sz="2400" dirty="0" err="1"/>
              <a:t>plano</a:t>
            </a:r>
            <a:r>
              <a:rPr lang="en-US" sz="2400" dirty="0"/>
              <a:t> de </a:t>
            </a:r>
            <a:r>
              <a:rPr lang="en-US" sz="2400" dirty="0" err="1"/>
              <a:t>contratações</a:t>
            </a:r>
            <a:r>
              <a:rPr lang="en-US" sz="2400" dirty="0"/>
              <a:t> </a:t>
            </a:r>
            <a:r>
              <a:rPr lang="en-US" sz="2400" dirty="0" err="1"/>
              <a:t>anual</a:t>
            </a:r>
            <a:r>
              <a:rPr lang="en-US" sz="2400" dirty="0"/>
              <a:t>  – </a:t>
            </a:r>
            <a:r>
              <a:rPr lang="en-US" sz="2400" dirty="0" err="1"/>
              <a:t>alinhamento</a:t>
            </a:r>
            <a:r>
              <a:rPr lang="en-US" sz="2400" dirty="0"/>
              <a:t> com o </a:t>
            </a:r>
            <a:r>
              <a:rPr lang="en-US" sz="2400" dirty="0" err="1"/>
              <a:t>plano</a:t>
            </a:r>
            <a:r>
              <a:rPr lang="en-US" sz="2400" dirty="0"/>
              <a:t> </a:t>
            </a:r>
            <a:r>
              <a:rPr lang="en-US" sz="2400" dirty="0" err="1"/>
              <a:t>estratégico</a:t>
            </a:r>
            <a:endParaRPr lang="en-US" sz="2400" dirty="0"/>
          </a:p>
          <a:p>
            <a:pPr indent="-114300">
              <a:lnSpc>
                <a:spcPct val="90000"/>
              </a:lnSpc>
            </a:pPr>
            <a:r>
              <a:rPr lang="en-US" sz="2400" dirty="0" err="1"/>
              <a:t>requisitos</a:t>
            </a:r>
            <a:r>
              <a:rPr lang="en-US" sz="2400" dirty="0"/>
              <a:t> da </a:t>
            </a:r>
            <a:r>
              <a:rPr lang="en-US" sz="2400" dirty="0" err="1"/>
              <a:t>contratação</a:t>
            </a:r>
            <a:endParaRPr lang="en-US" sz="2400" dirty="0"/>
          </a:p>
          <a:p>
            <a:pPr indent="-114300">
              <a:lnSpc>
                <a:spcPct val="90000"/>
              </a:lnSpc>
            </a:pPr>
            <a:r>
              <a:rPr lang="en-US" sz="2400" dirty="0" err="1"/>
              <a:t>estimativas</a:t>
            </a:r>
            <a:r>
              <a:rPr lang="en-US" sz="2400" dirty="0"/>
              <a:t> das </a:t>
            </a:r>
            <a:r>
              <a:rPr lang="en-US" sz="2400" dirty="0" err="1"/>
              <a:t>quantidades</a:t>
            </a:r>
            <a:r>
              <a:rPr lang="en-US" sz="2400" dirty="0"/>
              <a:t> para a </a:t>
            </a:r>
            <a:r>
              <a:rPr lang="en-US" sz="2400" dirty="0" err="1"/>
              <a:t>contratação</a:t>
            </a:r>
            <a:endParaRPr lang="en-US" sz="2400" dirty="0"/>
          </a:p>
          <a:p>
            <a:pPr indent="-114300">
              <a:lnSpc>
                <a:spcPct val="90000"/>
              </a:lnSpc>
            </a:pPr>
            <a:r>
              <a:rPr lang="en-US" sz="2400" dirty="0" err="1"/>
              <a:t>levantamento</a:t>
            </a:r>
            <a:r>
              <a:rPr lang="en-US" sz="2400" dirty="0"/>
              <a:t> de mercado (</a:t>
            </a:r>
            <a:r>
              <a:rPr lang="en-US" sz="2400" dirty="0" err="1"/>
              <a:t>alternativas</a:t>
            </a:r>
            <a:r>
              <a:rPr lang="en-US" sz="2400" dirty="0"/>
              <a:t>)</a:t>
            </a:r>
          </a:p>
        </p:txBody>
      </p:sp>
      <p:pic>
        <p:nvPicPr>
          <p:cNvPr id="6" name="Imagem 8">
            <a:extLst>
              <a:ext uri="{FF2B5EF4-FFF2-40B4-BE49-F238E27FC236}">
                <a16:creationId xmlns:a16="http://schemas.microsoft.com/office/drawing/2014/main" id="{9C8599EA-6AC1-4D0A-4503-2917DF05F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559279" y="3728766"/>
            <a:ext cx="3879011" cy="3902880"/>
          </a:xfrm>
          <a:prstGeom prst="rect">
            <a:avLst/>
          </a:prstGeom>
        </p:spPr>
      </p:pic>
      <p:pic>
        <p:nvPicPr>
          <p:cNvPr id="8" name="Imagem 8">
            <a:extLst>
              <a:ext uri="{FF2B5EF4-FFF2-40B4-BE49-F238E27FC236}">
                <a16:creationId xmlns:a16="http://schemas.microsoft.com/office/drawing/2014/main" id="{5F44D58E-13A5-103B-3F36-46AA280FD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925917" y="4357094"/>
            <a:ext cx="3792746" cy="3101203"/>
          </a:xfrm>
          <a:prstGeom prst="rect">
            <a:avLst/>
          </a:prstGeom>
        </p:spPr>
      </p:pic>
      <p:pic>
        <p:nvPicPr>
          <p:cNvPr id="10" name="Imagem 8">
            <a:extLst>
              <a:ext uri="{FF2B5EF4-FFF2-40B4-BE49-F238E27FC236}">
                <a16:creationId xmlns:a16="http://schemas.microsoft.com/office/drawing/2014/main" id="{7C9368BB-126B-55AC-429E-0570E5DCA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-459962" y="-585550"/>
            <a:ext cx="3505201" cy="3054818"/>
          </a:xfrm>
          <a:prstGeom prst="rect">
            <a:avLst/>
          </a:prstGeom>
        </p:spPr>
      </p:pic>
      <p:pic>
        <p:nvPicPr>
          <p:cNvPr id="12" name="Imagem 8">
            <a:extLst>
              <a:ext uri="{FF2B5EF4-FFF2-40B4-BE49-F238E27FC236}">
                <a16:creationId xmlns:a16="http://schemas.microsoft.com/office/drawing/2014/main" id="{6006A489-C09F-012A-84A9-A6113AAD1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545" y="-827087"/>
            <a:ext cx="4094670" cy="424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49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615AEC-4197-B737-4188-E003CC98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Elementos do </a:t>
            </a:r>
            <a:r>
              <a:rPr lang="pt-BR" dirty="0" err="1"/>
              <a:t>etp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33FDD4-D11A-9486-697A-325BB1E0F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114300">
              <a:lnSpc>
                <a:spcPct val="90000"/>
              </a:lnSpc>
            </a:pPr>
            <a:r>
              <a:rPr lang="en-US" sz="2400" dirty="0" err="1"/>
              <a:t>estimativa</a:t>
            </a:r>
            <a:r>
              <a:rPr lang="en-US" sz="2400" dirty="0"/>
              <a:t> do valor da </a:t>
            </a:r>
            <a:r>
              <a:rPr lang="en-US" sz="2400" dirty="0" err="1"/>
              <a:t>contratação</a:t>
            </a:r>
            <a:r>
              <a:rPr lang="en-US" sz="2400" dirty="0"/>
              <a:t> (art. 23)</a:t>
            </a:r>
          </a:p>
          <a:p>
            <a:pPr indent="-114300">
              <a:lnSpc>
                <a:spcPct val="90000"/>
              </a:lnSpc>
            </a:pPr>
            <a:r>
              <a:rPr lang="en-US" sz="2400" dirty="0" err="1"/>
              <a:t>descrição</a:t>
            </a:r>
            <a:r>
              <a:rPr lang="en-US" sz="2400" dirty="0"/>
              <a:t> da </a:t>
            </a:r>
            <a:r>
              <a:rPr lang="en-US" sz="2400" dirty="0" err="1"/>
              <a:t>solução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um </a:t>
            </a:r>
            <a:r>
              <a:rPr lang="en-US" sz="2400" dirty="0" err="1"/>
              <a:t>todo</a:t>
            </a:r>
            <a:endParaRPr lang="en-US" sz="2400" dirty="0"/>
          </a:p>
          <a:p>
            <a:pPr indent="-114300">
              <a:lnSpc>
                <a:spcPct val="90000"/>
              </a:lnSpc>
            </a:pPr>
            <a:r>
              <a:rPr lang="en-US" sz="2400" dirty="0" err="1"/>
              <a:t>justificativas</a:t>
            </a:r>
            <a:r>
              <a:rPr lang="en-US" sz="2400" dirty="0"/>
              <a:t> para o </a:t>
            </a:r>
            <a:r>
              <a:rPr lang="en-US" sz="2400" dirty="0" err="1"/>
              <a:t>parcelamento</a:t>
            </a:r>
            <a:r>
              <a:rPr lang="en-US" sz="2400" dirty="0"/>
              <a:t> </a:t>
            </a:r>
            <a:r>
              <a:rPr lang="en-US" sz="2400" dirty="0" err="1"/>
              <a:t>ou</a:t>
            </a:r>
            <a:r>
              <a:rPr lang="en-US" sz="2400" dirty="0"/>
              <a:t> </a:t>
            </a:r>
            <a:r>
              <a:rPr lang="en-US" sz="2400" dirty="0" err="1"/>
              <a:t>não</a:t>
            </a:r>
            <a:r>
              <a:rPr lang="en-US" sz="2400" dirty="0"/>
              <a:t> da </a:t>
            </a:r>
            <a:r>
              <a:rPr lang="en-US" sz="2400" dirty="0" err="1"/>
              <a:t>contratação</a:t>
            </a:r>
            <a:endParaRPr lang="en-US" sz="2400" dirty="0"/>
          </a:p>
          <a:p>
            <a:pPr indent="-114300">
              <a:lnSpc>
                <a:spcPct val="90000"/>
              </a:lnSpc>
            </a:pPr>
            <a:r>
              <a:rPr lang="en-US" sz="2400" dirty="0" err="1"/>
              <a:t>demonstrativo</a:t>
            </a:r>
            <a:r>
              <a:rPr lang="en-US" sz="2400" dirty="0"/>
              <a:t> dos </a:t>
            </a:r>
            <a:r>
              <a:rPr lang="en-US" sz="2400" dirty="0" err="1"/>
              <a:t>resultados</a:t>
            </a:r>
            <a:r>
              <a:rPr lang="en-US" sz="2400" dirty="0"/>
              <a:t> </a:t>
            </a:r>
            <a:r>
              <a:rPr lang="en-US" sz="2400" dirty="0" err="1"/>
              <a:t>pretendidos</a:t>
            </a:r>
            <a:endParaRPr lang="en-US" sz="2400" dirty="0"/>
          </a:p>
          <a:p>
            <a:pPr indent="-114300">
              <a:lnSpc>
                <a:spcPct val="90000"/>
              </a:lnSpc>
            </a:pPr>
            <a:r>
              <a:rPr lang="en-US" sz="2400" dirty="0" err="1"/>
              <a:t>providências</a:t>
            </a:r>
            <a:r>
              <a:rPr lang="en-US" sz="2400" dirty="0"/>
              <a:t> a </a:t>
            </a:r>
            <a:r>
              <a:rPr lang="en-US" sz="2400" dirty="0" err="1"/>
              <a:t>serem</a:t>
            </a:r>
            <a:r>
              <a:rPr lang="en-US" sz="2400" dirty="0"/>
              <a:t> </a:t>
            </a:r>
            <a:r>
              <a:rPr lang="en-US" sz="2400" dirty="0" err="1"/>
              <a:t>adotadas</a:t>
            </a:r>
            <a:r>
              <a:rPr lang="en-US" sz="2400" dirty="0"/>
              <a:t> </a:t>
            </a:r>
            <a:r>
              <a:rPr lang="en-US" sz="2400" dirty="0" err="1"/>
              <a:t>previamente</a:t>
            </a:r>
            <a:r>
              <a:rPr lang="en-US" sz="2400" dirty="0"/>
              <a:t> à </a:t>
            </a:r>
            <a:r>
              <a:rPr lang="en-US" sz="2400" dirty="0" err="1"/>
              <a:t>celebração</a:t>
            </a:r>
            <a:r>
              <a:rPr lang="en-US" sz="2400" dirty="0"/>
              <a:t> do </a:t>
            </a:r>
            <a:r>
              <a:rPr lang="en-US" sz="2400" dirty="0" err="1"/>
              <a:t>contrato</a:t>
            </a:r>
            <a:endParaRPr lang="en-US" sz="2400" dirty="0"/>
          </a:p>
          <a:p>
            <a:pPr indent="-114300">
              <a:lnSpc>
                <a:spcPct val="90000"/>
              </a:lnSpc>
            </a:pPr>
            <a:r>
              <a:rPr lang="en-US" sz="2400" dirty="0" err="1"/>
              <a:t>contratações</a:t>
            </a:r>
            <a:r>
              <a:rPr lang="en-US" sz="2400" dirty="0"/>
              <a:t> </a:t>
            </a:r>
            <a:r>
              <a:rPr lang="en-US" sz="2400" dirty="0" err="1"/>
              <a:t>correlatas</a:t>
            </a:r>
            <a:r>
              <a:rPr lang="en-US" sz="2400" dirty="0"/>
              <a:t> e/</a:t>
            </a:r>
            <a:r>
              <a:rPr lang="en-US" sz="2400" dirty="0" err="1"/>
              <a:t>ou</a:t>
            </a:r>
            <a:r>
              <a:rPr lang="en-US" sz="2400" dirty="0"/>
              <a:t> </a:t>
            </a:r>
            <a:r>
              <a:rPr lang="en-US" sz="2400" dirty="0" err="1"/>
              <a:t>interdependentes</a:t>
            </a:r>
            <a:endParaRPr lang="en-US" sz="2400" dirty="0"/>
          </a:p>
          <a:p>
            <a:pPr indent="-114300">
              <a:lnSpc>
                <a:spcPct val="90000"/>
              </a:lnSpc>
            </a:pPr>
            <a:r>
              <a:rPr lang="en-US" sz="2400" dirty="0" err="1"/>
              <a:t>descrição</a:t>
            </a:r>
            <a:r>
              <a:rPr lang="en-US" sz="2400" dirty="0"/>
              <a:t> de </a:t>
            </a:r>
            <a:r>
              <a:rPr lang="en-US" sz="2400" dirty="0" err="1"/>
              <a:t>possíveis</a:t>
            </a:r>
            <a:r>
              <a:rPr lang="en-US" sz="2400" dirty="0"/>
              <a:t> </a:t>
            </a:r>
            <a:r>
              <a:rPr lang="en-US" sz="2400" dirty="0" err="1"/>
              <a:t>impactos</a:t>
            </a:r>
            <a:r>
              <a:rPr lang="en-US" sz="2400" dirty="0"/>
              <a:t> </a:t>
            </a:r>
            <a:r>
              <a:rPr lang="en-US" sz="2400" dirty="0" err="1"/>
              <a:t>ambientais</a:t>
            </a:r>
            <a:r>
              <a:rPr lang="en-US" sz="2400" dirty="0"/>
              <a:t> e </a:t>
            </a:r>
            <a:r>
              <a:rPr lang="en-US" sz="2400" dirty="0" err="1"/>
              <a:t>respectivas</a:t>
            </a:r>
            <a:r>
              <a:rPr lang="en-US" sz="2400" dirty="0"/>
              <a:t> </a:t>
            </a:r>
            <a:r>
              <a:rPr lang="en-US" sz="2400" dirty="0" err="1"/>
              <a:t>medidas</a:t>
            </a:r>
            <a:r>
              <a:rPr lang="en-US" sz="2400" dirty="0"/>
              <a:t> </a:t>
            </a:r>
            <a:r>
              <a:rPr lang="en-US" sz="2400" dirty="0" err="1"/>
              <a:t>mitigadoras</a:t>
            </a:r>
            <a:endParaRPr lang="en-US" sz="2400" dirty="0"/>
          </a:p>
          <a:p>
            <a:pPr indent="-114300">
              <a:lnSpc>
                <a:spcPct val="9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posicionamento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conclusivo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sobre</a:t>
            </a:r>
            <a:r>
              <a:rPr lang="en-US" sz="2400" dirty="0">
                <a:solidFill>
                  <a:srgbClr val="FF0000"/>
                </a:solidFill>
              </a:rPr>
              <a:t> a </a:t>
            </a:r>
            <a:r>
              <a:rPr lang="en-US" sz="2400" dirty="0" err="1">
                <a:solidFill>
                  <a:srgbClr val="FF0000"/>
                </a:solidFill>
              </a:rPr>
              <a:t>adequação</a:t>
            </a:r>
            <a:r>
              <a:rPr lang="en-US" sz="2400" dirty="0">
                <a:solidFill>
                  <a:srgbClr val="FF0000"/>
                </a:solidFill>
              </a:rPr>
              <a:t> da </a:t>
            </a:r>
            <a:r>
              <a:rPr lang="en-US" sz="2400" dirty="0" err="1">
                <a:solidFill>
                  <a:srgbClr val="FF0000"/>
                </a:solidFill>
              </a:rPr>
              <a:t>contratação</a:t>
            </a:r>
            <a:r>
              <a:rPr lang="en-US" sz="2400" dirty="0">
                <a:solidFill>
                  <a:srgbClr val="FF0000"/>
                </a:solidFill>
              </a:rPr>
              <a:t> para o </a:t>
            </a:r>
            <a:r>
              <a:rPr lang="en-US" sz="2400" dirty="0" err="1">
                <a:solidFill>
                  <a:srgbClr val="FF0000"/>
                </a:solidFill>
              </a:rPr>
              <a:t>atendimento</a:t>
            </a:r>
            <a:r>
              <a:rPr lang="en-US" sz="2400" dirty="0">
                <a:solidFill>
                  <a:srgbClr val="FF0000"/>
                </a:solidFill>
              </a:rPr>
              <a:t> da </a:t>
            </a:r>
            <a:r>
              <a:rPr lang="en-US" sz="2400" dirty="0" err="1">
                <a:solidFill>
                  <a:srgbClr val="FF0000"/>
                </a:solidFill>
              </a:rPr>
              <a:t>necessidade</a:t>
            </a:r>
            <a:r>
              <a:rPr lang="en-US" sz="2400" dirty="0">
                <a:solidFill>
                  <a:srgbClr val="FF0000"/>
                </a:solidFill>
              </a:rPr>
              <a:t> a que se </a:t>
            </a:r>
            <a:r>
              <a:rPr lang="en-US" sz="2400" dirty="0" err="1">
                <a:solidFill>
                  <a:srgbClr val="FF0000"/>
                </a:solidFill>
              </a:rPr>
              <a:t>destina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Imagem 8">
            <a:extLst>
              <a:ext uri="{FF2B5EF4-FFF2-40B4-BE49-F238E27FC236}">
                <a16:creationId xmlns:a16="http://schemas.microsoft.com/office/drawing/2014/main" id="{9C8599EA-6AC1-4D0A-4503-2917DF05F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559279" y="3728766"/>
            <a:ext cx="3879011" cy="3902880"/>
          </a:xfrm>
          <a:prstGeom prst="rect">
            <a:avLst/>
          </a:prstGeom>
        </p:spPr>
      </p:pic>
      <p:pic>
        <p:nvPicPr>
          <p:cNvPr id="8" name="Imagem 8">
            <a:extLst>
              <a:ext uri="{FF2B5EF4-FFF2-40B4-BE49-F238E27FC236}">
                <a16:creationId xmlns:a16="http://schemas.microsoft.com/office/drawing/2014/main" id="{5F44D58E-13A5-103B-3F36-46AA280FD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925917" y="4357094"/>
            <a:ext cx="3792746" cy="3101203"/>
          </a:xfrm>
          <a:prstGeom prst="rect">
            <a:avLst/>
          </a:prstGeom>
        </p:spPr>
      </p:pic>
      <p:pic>
        <p:nvPicPr>
          <p:cNvPr id="10" name="Imagem 8">
            <a:extLst>
              <a:ext uri="{FF2B5EF4-FFF2-40B4-BE49-F238E27FC236}">
                <a16:creationId xmlns:a16="http://schemas.microsoft.com/office/drawing/2014/main" id="{7C9368BB-126B-55AC-429E-0570E5DCA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-459962" y="-585550"/>
            <a:ext cx="3505201" cy="3054818"/>
          </a:xfrm>
          <a:prstGeom prst="rect">
            <a:avLst/>
          </a:prstGeom>
        </p:spPr>
      </p:pic>
      <p:pic>
        <p:nvPicPr>
          <p:cNvPr id="12" name="Imagem 8">
            <a:extLst>
              <a:ext uri="{FF2B5EF4-FFF2-40B4-BE49-F238E27FC236}">
                <a16:creationId xmlns:a16="http://schemas.microsoft.com/office/drawing/2014/main" id="{6006A489-C09F-012A-84A9-A6113AAD1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545" y="-827087"/>
            <a:ext cx="4094670" cy="424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3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615AEC-4197-B737-4188-E003CC98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Compra / fornecimento / aquisição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33FDD4-D11A-9486-697A-325BB1E0F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1º) </a:t>
            </a:r>
            <a:r>
              <a:rPr lang="en-US" sz="2400" dirty="0" err="1"/>
              <a:t>Espécies</a:t>
            </a:r>
            <a:r>
              <a:rPr lang="en-US" sz="2400" dirty="0"/>
              <a:t>:</a:t>
            </a:r>
          </a:p>
          <a:p>
            <a:pPr indent="-114300">
              <a:lnSpc>
                <a:spcPct val="90000"/>
              </a:lnSpc>
            </a:pPr>
            <a:r>
              <a:rPr lang="en-US" sz="2400" dirty="0"/>
              <a:t>Art. 6º, X – </a:t>
            </a:r>
            <a:r>
              <a:rPr lang="en-US" sz="2400" dirty="0" err="1"/>
              <a:t>aquisição</a:t>
            </a:r>
            <a:r>
              <a:rPr lang="en-US" sz="2400" dirty="0"/>
              <a:t> </a:t>
            </a:r>
            <a:r>
              <a:rPr lang="en-US" sz="2400" dirty="0" err="1"/>
              <a:t>remunerada</a:t>
            </a:r>
            <a:r>
              <a:rPr lang="en-US" sz="2400" dirty="0"/>
              <a:t> de bens + </a:t>
            </a:r>
            <a:r>
              <a:rPr lang="en-US" sz="2400" dirty="0" err="1"/>
              <a:t>fornecimento</a:t>
            </a:r>
            <a:r>
              <a:rPr lang="en-US" sz="2400" dirty="0"/>
              <a:t> de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só</a:t>
            </a:r>
            <a:r>
              <a:rPr lang="en-US" sz="2400" dirty="0"/>
              <a:t> </a:t>
            </a:r>
            <a:r>
              <a:rPr lang="en-US" sz="2400" dirty="0" err="1"/>
              <a:t>vez</a:t>
            </a:r>
            <a:r>
              <a:rPr lang="en-US" sz="2400" dirty="0"/>
              <a:t> </a:t>
            </a:r>
            <a:r>
              <a:rPr lang="en-US" sz="2400" dirty="0" err="1"/>
              <a:t>ou</a:t>
            </a:r>
            <a:r>
              <a:rPr lang="en-US" sz="2400" dirty="0"/>
              <a:t> </a:t>
            </a:r>
            <a:r>
              <a:rPr lang="en-US" sz="2400" dirty="0" err="1"/>
              <a:t>parceladamente</a:t>
            </a:r>
            <a:r>
              <a:rPr lang="en-US" sz="2400" dirty="0"/>
              <a:t> + </a:t>
            </a:r>
            <a:r>
              <a:rPr lang="en-US" sz="2400" dirty="0" err="1"/>
              <a:t>prazo</a:t>
            </a:r>
            <a:r>
              <a:rPr lang="en-US" sz="2400" dirty="0"/>
              <a:t> de </a:t>
            </a:r>
            <a:r>
              <a:rPr lang="en-US" sz="2400" dirty="0" err="1"/>
              <a:t>entrega</a:t>
            </a:r>
            <a:r>
              <a:rPr lang="en-US" sz="2400" dirty="0"/>
              <a:t> de </a:t>
            </a:r>
            <a:r>
              <a:rPr lang="en-US" sz="2400" dirty="0" err="1"/>
              <a:t>até</a:t>
            </a:r>
            <a:r>
              <a:rPr lang="en-US" sz="2400" dirty="0"/>
              <a:t> 30 </a:t>
            </a:r>
            <a:r>
              <a:rPr lang="en-US" sz="2400" dirty="0" err="1"/>
              <a:t>dias</a:t>
            </a:r>
            <a:r>
              <a:rPr lang="en-US" sz="2400" dirty="0"/>
              <a:t> da </a:t>
            </a:r>
            <a:r>
              <a:rPr lang="en-US" sz="2400" dirty="0" err="1"/>
              <a:t>ordem</a:t>
            </a:r>
            <a:r>
              <a:rPr lang="en-US" sz="2400" dirty="0"/>
              <a:t> de </a:t>
            </a:r>
            <a:r>
              <a:rPr lang="en-US" sz="2400" dirty="0" err="1"/>
              <a:t>fornecimento</a:t>
            </a:r>
            <a:r>
              <a:rPr lang="en-US" sz="2400" dirty="0"/>
              <a:t> (</a:t>
            </a:r>
            <a:r>
              <a:rPr lang="en-US" sz="2400" dirty="0" err="1"/>
              <a:t>imediata</a:t>
            </a:r>
            <a:r>
              <a:rPr lang="en-US" sz="2400" dirty="0"/>
              <a:t>).</a:t>
            </a:r>
          </a:p>
          <a:p>
            <a:pPr indent="-114300">
              <a:lnSpc>
                <a:spcPct val="90000"/>
              </a:lnSpc>
            </a:pPr>
            <a:r>
              <a:rPr lang="en-US" sz="2400" dirty="0"/>
              <a:t>Art. 6º, XIII – bens </a:t>
            </a:r>
            <a:r>
              <a:rPr lang="en-US" sz="2400" dirty="0" err="1"/>
              <a:t>comuns</a:t>
            </a:r>
            <a:r>
              <a:rPr lang="en-US" sz="2400" dirty="0"/>
              <a:t>. </a:t>
            </a:r>
          </a:p>
          <a:p>
            <a:pPr indent="-114300">
              <a:lnSpc>
                <a:spcPct val="90000"/>
              </a:lnSpc>
            </a:pPr>
            <a:r>
              <a:rPr lang="en-US" sz="2400" dirty="0"/>
              <a:t>Art. 6º, XIV – bens </a:t>
            </a:r>
            <a:r>
              <a:rPr lang="en-US" sz="2400" dirty="0" err="1"/>
              <a:t>especiais</a:t>
            </a:r>
            <a:r>
              <a:rPr lang="en-US" sz="2400" dirty="0"/>
              <a:t>.</a:t>
            </a:r>
          </a:p>
          <a:p>
            <a:pPr indent="-114300">
              <a:lnSpc>
                <a:spcPct val="90000"/>
              </a:lnSpc>
            </a:pPr>
            <a:r>
              <a:rPr lang="en-US" sz="2400" dirty="0"/>
              <a:t>Art. 6º, XV – </a:t>
            </a:r>
            <a:r>
              <a:rPr lang="en-US" sz="2400" dirty="0" err="1"/>
              <a:t>contínuo</a:t>
            </a:r>
            <a:r>
              <a:rPr lang="en-US" sz="2400" dirty="0"/>
              <a:t> = </a:t>
            </a:r>
            <a:r>
              <a:rPr lang="en-US" sz="2400" dirty="0" err="1"/>
              <a:t>manutenção</a:t>
            </a:r>
            <a:r>
              <a:rPr lang="en-US" sz="2400" dirty="0"/>
              <a:t> das </a:t>
            </a:r>
            <a:r>
              <a:rPr lang="en-US" sz="2400" dirty="0" err="1"/>
              <a:t>atividades</a:t>
            </a:r>
            <a:r>
              <a:rPr lang="en-US" sz="2400" dirty="0"/>
              <a:t> </a:t>
            </a:r>
            <a:r>
              <a:rPr lang="en-US" sz="2400" dirty="0" err="1"/>
              <a:t>administrativas</a:t>
            </a:r>
            <a:r>
              <a:rPr lang="en-US" sz="2400" dirty="0"/>
              <a:t> + </a:t>
            </a:r>
            <a:r>
              <a:rPr lang="en-US" sz="2400" dirty="0" err="1"/>
              <a:t>necessidades</a:t>
            </a:r>
            <a:r>
              <a:rPr lang="en-US" sz="2400" dirty="0"/>
              <a:t> </a:t>
            </a:r>
            <a:r>
              <a:rPr lang="en-US" sz="2400" dirty="0" err="1"/>
              <a:t>permanentes</a:t>
            </a:r>
            <a:r>
              <a:rPr lang="en-US" sz="2400" dirty="0"/>
              <a:t> </a:t>
            </a:r>
            <a:r>
              <a:rPr lang="en-US" sz="2400" dirty="0" err="1"/>
              <a:t>ou</a:t>
            </a:r>
            <a:r>
              <a:rPr lang="en-US" sz="2400" dirty="0"/>
              <a:t> </a:t>
            </a:r>
            <a:r>
              <a:rPr lang="en-US" sz="2400" dirty="0" err="1"/>
              <a:t>prolongadas</a:t>
            </a:r>
            <a:r>
              <a:rPr lang="en-US" sz="2400" dirty="0"/>
              <a:t>.</a:t>
            </a:r>
          </a:p>
          <a:p>
            <a:pPr indent="-114300">
              <a:lnSpc>
                <a:spcPct val="90000"/>
              </a:lnSpc>
            </a:pPr>
            <a:r>
              <a:rPr lang="en-US" sz="2400" dirty="0"/>
              <a:t>Art. 6º, XXII – de </a:t>
            </a:r>
            <a:r>
              <a:rPr lang="en-US" sz="2400" dirty="0" err="1"/>
              <a:t>grande</a:t>
            </a:r>
            <a:r>
              <a:rPr lang="en-US" sz="2400" dirty="0"/>
              <a:t> </a:t>
            </a:r>
            <a:r>
              <a:rPr lang="en-US" sz="2400" dirty="0" err="1"/>
              <a:t>vulto</a:t>
            </a:r>
            <a:r>
              <a:rPr lang="en-US" sz="2400" dirty="0"/>
              <a:t>: &gt; 216.081.640,00. </a:t>
            </a:r>
            <a:r>
              <a:rPr lang="en-US" sz="2400" dirty="0" err="1"/>
              <a:t>Obrigatório</a:t>
            </a:r>
            <a:r>
              <a:rPr lang="en-US" sz="2400" dirty="0"/>
              <a:t> </a:t>
            </a:r>
            <a:r>
              <a:rPr lang="en-US" sz="2400" dirty="0" err="1"/>
              <a:t>programa</a:t>
            </a:r>
            <a:r>
              <a:rPr lang="en-US" sz="2400" dirty="0"/>
              <a:t> de </a:t>
            </a:r>
            <a:r>
              <a:rPr lang="en-US" sz="2400" dirty="0" err="1"/>
              <a:t>integridade</a:t>
            </a:r>
            <a:r>
              <a:rPr lang="en-US" sz="2400" dirty="0"/>
              <a:t> (art. 25, §4º).</a:t>
            </a:r>
          </a:p>
          <a:p>
            <a:pPr indent="-114300">
              <a:lnSpc>
                <a:spcPct val="90000"/>
              </a:lnSpc>
            </a:pPr>
            <a:r>
              <a:rPr lang="en-US" sz="2400" dirty="0"/>
              <a:t>Art. 6º, XXXIV – </a:t>
            </a:r>
            <a:r>
              <a:rPr lang="en-US" sz="2400" dirty="0" err="1"/>
              <a:t>fornecimento</a:t>
            </a:r>
            <a:r>
              <a:rPr lang="en-US" sz="2400" dirty="0"/>
              <a:t> e </a:t>
            </a:r>
            <a:r>
              <a:rPr lang="en-US" sz="2400" dirty="0" err="1"/>
              <a:t>prestação</a:t>
            </a:r>
            <a:r>
              <a:rPr lang="en-US" sz="2400" dirty="0"/>
              <a:t> de </a:t>
            </a:r>
            <a:r>
              <a:rPr lang="en-US" sz="2400" dirty="0" err="1"/>
              <a:t>serviço</a:t>
            </a:r>
            <a:r>
              <a:rPr lang="en-US" sz="2400" dirty="0"/>
              <a:t> </a:t>
            </a:r>
            <a:r>
              <a:rPr lang="en-US" sz="2400" dirty="0" err="1"/>
              <a:t>associado</a:t>
            </a:r>
            <a:r>
              <a:rPr lang="en-US" sz="2400" dirty="0"/>
              <a:t> (art. 46 – regime de </a:t>
            </a:r>
            <a:r>
              <a:rPr lang="en-US" sz="2400" dirty="0" err="1"/>
              <a:t>execução</a:t>
            </a:r>
            <a:r>
              <a:rPr lang="en-US" sz="2400" dirty="0"/>
              <a:t>).</a:t>
            </a:r>
          </a:p>
          <a:p>
            <a:pPr indent="-114300">
              <a:lnSpc>
                <a:spcPct val="90000"/>
              </a:lnSpc>
            </a:pPr>
            <a:r>
              <a:rPr lang="en-US" sz="2400" dirty="0" err="1"/>
              <a:t>Encomenda</a:t>
            </a:r>
            <a:r>
              <a:rPr lang="en-US" sz="2400" dirty="0"/>
              <a:t> ???</a:t>
            </a:r>
          </a:p>
        </p:txBody>
      </p:sp>
      <p:pic>
        <p:nvPicPr>
          <p:cNvPr id="6" name="Imagem 8">
            <a:extLst>
              <a:ext uri="{FF2B5EF4-FFF2-40B4-BE49-F238E27FC236}">
                <a16:creationId xmlns:a16="http://schemas.microsoft.com/office/drawing/2014/main" id="{9C8599EA-6AC1-4D0A-4503-2917DF05F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559279" y="3728766"/>
            <a:ext cx="3879011" cy="3902880"/>
          </a:xfrm>
          <a:prstGeom prst="rect">
            <a:avLst/>
          </a:prstGeom>
        </p:spPr>
      </p:pic>
      <p:pic>
        <p:nvPicPr>
          <p:cNvPr id="8" name="Imagem 8">
            <a:extLst>
              <a:ext uri="{FF2B5EF4-FFF2-40B4-BE49-F238E27FC236}">
                <a16:creationId xmlns:a16="http://schemas.microsoft.com/office/drawing/2014/main" id="{5F44D58E-13A5-103B-3F36-46AA280FD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925917" y="4357094"/>
            <a:ext cx="3792746" cy="3101203"/>
          </a:xfrm>
          <a:prstGeom prst="rect">
            <a:avLst/>
          </a:prstGeom>
        </p:spPr>
      </p:pic>
      <p:pic>
        <p:nvPicPr>
          <p:cNvPr id="10" name="Imagem 8">
            <a:extLst>
              <a:ext uri="{FF2B5EF4-FFF2-40B4-BE49-F238E27FC236}">
                <a16:creationId xmlns:a16="http://schemas.microsoft.com/office/drawing/2014/main" id="{7C9368BB-126B-55AC-429E-0570E5DCA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-459962" y="-585550"/>
            <a:ext cx="3505201" cy="3054818"/>
          </a:xfrm>
          <a:prstGeom prst="rect">
            <a:avLst/>
          </a:prstGeom>
        </p:spPr>
      </p:pic>
      <p:pic>
        <p:nvPicPr>
          <p:cNvPr id="12" name="Imagem 8">
            <a:extLst>
              <a:ext uri="{FF2B5EF4-FFF2-40B4-BE49-F238E27FC236}">
                <a16:creationId xmlns:a16="http://schemas.microsoft.com/office/drawing/2014/main" id="{6006A489-C09F-012A-84A9-A6113AAD1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545" y="-827087"/>
            <a:ext cx="4094670" cy="424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64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615AEC-4197-B737-4188-E003CC98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Compra / fornecimento / aquisição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33FDD4-D11A-9486-697A-325BB1E0F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-114300">
              <a:lnSpc>
                <a:spcPct val="90000"/>
              </a:lnSpc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2º) </a:t>
            </a:r>
            <a:r>
              <a:rPr lang="en-US" sz="2400" dirty="0" err="1"/>
              <a:t>Modalidades</a:t>
            </a:r>
            <a:r>
              <a:rPr lang="en-US" sz="2400" dirty="0"/>
              <a:t>:</a:t>
            </a:r>
          </a:p>
          <a:p>
            <a:pPr indent="-114300">
              <a:lnSpc>
                <a:spcPct val="90000"/>
              </a:lnSpc>
            </a:pPr>
            <a:r>
              <a:rPr lang="en-US" sz="2400" dirty="0" err="1"/>
              <a:t>Pregão</a:t>
            </a:r>
            <a:r>
              <a:rPr lang="en-US" sz="2400" dirty="0"/>
              <a:t> (art. 6º, XLI): </a:t>
            </a:r>
            <a:r>
              <a:rPr lang="en-US" sz="2400" dirty="0" err="1"/>
              <a:t>menor</a:t>
            </a:r>
            <a:r>
              <a:rPr lang="en-US" sz="2400" dirty="0"/>
              <a:t> </a:t>
            </a:r>
            <a:r>
              <a:rPr lang="en-US" sz="2400" dirty="0" err="1"/>
              <a:t>preço</a:t>
            </a:r>
            <a:r>
              <a:rPr lang="en-US" sz="2400" dirty="0"/>
              <a:t> X </a:t>
            </a:r>
            <a:r>
              <a:rPr lang="en-US" sz="2400" dirty="0" err="1"/>
              <a:t>maior</a:t>
            </a:r>
            <a:r>
              <a:rPr lang="en-US" sz="2400" dirty="0"/>
              <a:t> </a:t>
            </a:r>
            <a:r>
              <a:rPr lang="en-US" sz="2400" dirty="0" err="1"/>
              <a:t>desconto</a:t>
            </a:r>
            <a:r>
              <a:rPr lang="en-US" sz="2400" dirty="0"/>
              <a:t>.</a:t>
            </a:r>
          </a:p>
          <a:p>
            <a:pPr indent="-114300">
              <a:lnSpc>
                <a:spcPct val="90000"/>
              </a:lnSpc>
            </a:pPr>
            <a:r>
              <a:rPr lang="en-US" dirty="0" err="1"/>
              <a:t>Concorrência</a:t>
            </a:r>
            <a:r>
              <a:rPr lang="en-US" dirty="0"/>
              <a:t> (art. 6º, XXXVIII ):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critérios</a:t>
            </a:r>
            <a:r>
              <a:rPr lang="en-US" dirty="0"/>
              <a:t>.</a:t>
            </a:r>
            <a:endParaRPr lang="en-US" sz="2400" dirty="0"/>
          </a:p>
          <a:p>
            <a:pPr indent="-114300">
              <a:lnSpc>
                <a:spcPct val="90000"/>
              </a:lnSpc>
            </a:pPr>
            <a:r>
              <a:rPr lang="en-US" sz="2400" dirty="0" err="1"/>
              <a:t>Diálogo</a:t>
            </a:r>
            <a:r>
              <a:rPr lang="en-US" sz="2400" dirty="0"/>
              <a:t> </a:t>
            </a:r>
            <a:r>
              <a:rPr lang="en-US" sz="2400" dirty="0" err="1"/>
              <a:t>competitivo</a:t>
            </a:r>
            <a:r>
              <a:rPr lang="en-US" sz="2400" dirty="0"/>
              <a:t> (art. 6º, XLII).</a:t>
            </a:r>
          </a:p>
        </p:txBody>
      </p:sp>
      <p:pic>
        <p:nvPicPr>
          <p:cNvPr id="6" name="Imagem 8">
            <a:extLst>
              <a:ext uri="{FF2B5EF4-FFF2-40B4-BE49-F238E27FC236}">
                <a16:creationId xmlns:a16="http://schemas.microsoft.com/office/drawing/2014/main" id="{9C8599EA-6AC1-4D0A-4503-2917DF05F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559279" y="3728766"/>
            <a:ext cx="3879011" cy="3902880"/>
          </a:xfrm>
          <a:prstGeom prst="rect">
            <a:avLst/>
          </a:prstGeom>
        </p:spPr>
      </p:pic>
      <p:pic>
        <p:nvPicPr>
          <p:cNvPr id="8" name="Imagem 8">
            <a:extLst>
              <a:ext uri="{FF2B5EF4-FFF2-40B4-BE49-F238E27FC236}">
                <a16:creationId xmlns:a16="http://schemas.microsoft.com/office/drawing/2014/main" id="{5F44D58E-13A5-103B-3F36-46AA280FD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8925917" y="4357094"/>
            <a:ext cx="3792746" cy="3101203"/>
          </a:xfrm>
          <a:prstGeom prst="rect">
            <a:avLst/>
          </a:prstGeom>
        </p:spPr>
      </p:pic>
      <p:pic>
        <p:nvPicPr>
          <p:cNvPr id="10" name="Imagem 8">
            <a:extLst>
              <a:ext uri="{FF2B5EF4-FFF2-40B4-BE49-F238E27FC236}">
                <a16:creationId xmlns:a16="http://schemas.microsoft.com/office/drawing/2014/main" id="{7C9368BB-126B-55AC-429E-0570E5DCA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-459962" y="-585550"/>
            <a:ext cx="3505201" cy="3054818"/>
          </a:xfrm>
          <a:prstGeom prst="rect">
            <a:avLst/>
          </a:prstGeom>
        </p:spPr>
      </p:pic>
      <p:pic>
        <p:nvPicPr>
          <p:cNvPr id="12" name="Imagem 8">
            <a:extLst>
              <a:ext uri="{FF2B5EF4-FFF2-40B4-BE49-F238E27FC236}">
                <a16:creationId xmlns:a16="http://schemas.microsoft.com/office/drawing/2014/main" id="{6006A489-C09F-012A-84A9-A6113AAD1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0545" y="-827087"/>
            <a:ext cx="4094670" cy="424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09780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AnalogousFromLightSeed_2SEEDS">
      <a:dk1>
        <a:srgbClr val="000000"/>
      </a:dk1>
      <a:lt1>
        <a:srgbClr val="FFFFFF"/>
      </a:lt1>
      <a:dk2>
        <a:srgbClr val="243441"/>
      </a:dk2>
      <a:lt2>
        <a:srgbClr val="E8E5E2"/>
      </a:lt2>
      <a:accent1>
        <a:srgbClr val="57A4E1"/>
      </a:accent1>
      <a:accent2>
        <a:srgbClr val="4AB1B3"/>
      </a:accent2>
      <a:accent3>
        <a:srgbClr val="7686E7"/>
      </a:accent3>
      <a:accent4>
        <a:srgbClr val="E15791"/>
      </a:accent4>
      <a:accent5>
        <a:srgbClr val="E77676"/>
      </a:accent5>
      <a:accent6>
        <a:srgbClr val="E18E53"/>
      </a:accent6>
      <a:hlink>
        <a:srgbClr val="A0795A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B0F2AC-8567-4D03-BFFC-653DB596C528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50455F8-10A0-4EEF-9BB1-9035E295B1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2F7BF6-CD39-4568-B8BD-EA8D252E100B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637</TotalTime>
  <Words>2419</Words>
  <Application>Microsoft Office PowerPoint</Application>
  <PresentationFormat>Widescreen</PresentationFormat>
  <Paragraphs>197</Paragraphs>
  <Slides>31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9" baseType="lpstr">
      <vt:lpstr>Arial</vt:lpstr>
      <vt:lpstr>Calibri</vt:lpstr>
      <vt:lpstr>Symbol</vt:lpstr>
      <vt:lpstr>Times New Roman</vt:lpstr>
      <vt:lpstr>Univers Condensed Light</vt:lpstr>
      <vt:lpstr>Walbaum Display Light</vt:lpstr>
      <vt:lpstr>Wingdings</vt:lpstr>
      <vt:lpstr>AngleLinesVTI</vt:lpstr>
      <vt:lpstr>AQUISIÇÃO DE BENS DE LUXO</vt:lpstr>
      <vt:lpstr>Apresentação do PowerPoint</vt:lpstr>
      <vt:lpstr>incidência</vt:lpstr>
      <vt:lpstr>princípios</vt:lpstr>
      <vt:lpstr>objetivos</vt:lpstr>
      <vt:lpstr>Elementos do etp</vt:lpstr>
      <vt:lpstr>Elementos do etp</vt:lpstr>
      <vt:lpstr>Compra / fornecimento / aquisição</vt:lpstr>
      <vt:lpstr>Compra / fornecimento / aquisição</vt:lpstr>
      <vt:lpstr>Compra / fornecimento / aquisição</vt:lpstr>
      <vt:lpstr>Compra / fornecimento / aquisição</vt:lpstr>
      <vt:lpstr>Compra / fornecimento / aquisição</vt:lpstr>
      <vt:lpstr>Aquisição de itens de consumo</vt:lpstr>
      <vt:lpstr>regulamentação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material de consumo</vt:lpstr>
      <vt:lpstr> material de consumo</vt:lpstr>
      <vt:lpstr>DECRETO FEDERAL Nº 10.818/21</vt:lpstr>
      <vt:lpstr>DECRETO FEDERAL Nº 10.818/21</vt:lpstr>
      <vt:lpstr>DECRETO FEDERAL Nº 10.818/21</vt:lpstr>
      <vt:lpstr>DECRETO FEDERAL Nº 10.818/21</vt:lpstr>
      <vt:lpstr>PARÂMETRO FEDERAL</vt:lpstr>
      <vt:lpstr>OUTROS PARÂMETROS</vt:lpstr>
      <vt:lpstr>OUTROS PARÂMETROS</vt:lpstr>
      <vt:lpstr>OUTROS PARÂMETROS</vt:lpstr>
      <vt:lpstr>problemas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Vanessa Santos Fonseca</dc:creator>
  <cp:lastModifiedBy>Vanessa Santos Fonseca</cp:lastModifiedBy>
  <cp:revision>66</cp:revision>
  <dcterms:created xsi:type="dcterms:W3CDTF">2022-07-21T17:29:13Z</dcterms:created>
  <dcterms:modified xsi:type="dcterms:W3CDTF">2022-08-17T18:42:50Z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